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7"/>
  </p:notesMasterIdLst>
  <p:handoutMasterIdLst>
    <p:handoutMasterId r:id="rId88"/>
  </p:handoutMasterIdLst>
  <p:sldIdLst>
    <p:sldId id="1143" r:id="rId2"/>
    <p:sldId id="1114" r:id="rId3"/>
    <p:sldId id="1142" r:id="rId4"/>
    <p:sldId id="397" r:id="rId5"/>
    <p:sldId id="993" r:id="rId6"/>
    <p:sldId id="992" r:id="rId7"/>
    <p:sldId id="1174" r:id="rId8"/>
    <p:sldId id="1130" r:id="rId9"/>
    <p:sldId id="995" r:id="rId10"/>
    <p:sldId id="994" r:id="rId11"/>
    <p:sldId id="1126" r:id="rId12"/>
    <p:sldId id="1145" r:id="rId13"/>
    <p:sldId id="1127" r:id="rId14"/>
    <p:sldId id="1128" r:id="rId15"/>
    <p:sldId id="1144" r:id="rId16"/>
    <p:sldId id="1154" r:id="rId17"/>
    <p:sldId id="1147" r:id="rId18"/>
    <p:sldId id="1148" r:id="rId19"/>
    <p:sldId id="1149" r:id="rId20"/>
    <p:sldId id="1150" r:id="rId21"/>
    <p:sldId id="1151" r:id="rId22"/>
    <p:sldId id="1152" r:id="rId23"/>
    <p:sldId id="1153" r:id="rId24"/>
    <p:sldId id="1097" r:id="rId25"/>
    <p:sldId id="1131" r:id="rId26"/>
    <p:sldId id="1132" r:id="rId27"/>
    <p:sldId id="1191" r:id="rId28"/>
    <p:sldId id="1192" r:id="rId29"/>
    <p:sldId id="1099" r:id="rId30"/>
    <p:sldId id="1100" r:id="rId31"/>
    <p:sldId id="1101" r:id="rId32"/>
    <p:sldId id="1095" r:id="rId33"/>
    <p:sldId id="1162" r:id="rId34"/>
    <p:sldId id="1160" r:id="rId35"/>
    <p:sldId id="1161" r:id="rId36"/>
    <p:sldId id="1163" r:id="rId37"/>
    <p:sldId id="1165" r:id="rId38"/>
    <p:sldId id="1166" r:id="rId39"/>
    <p:sldId id="1168" r:id="rId40"/>
    <p:sldId id="1169" r:id="rId41"/>
    <p:sldId id="1172" r:id="rId42"/>
    <p:sldId id="1170" r:id="rId43"/>
    <p:sldId id="1171" r:id="rId44"/>
    <p:sldId id="1098" r:id="rId45"/>
    <p:sldId id="1137" r:id="rId46"/>
    <p:sldId id="1173" r:id="rId47"/>
    <p:sldId id="1176" r:id="rId48"/>
    <p:sldId id="1110" r:id="rId49"/>
    <p:sldId id="1111" r:id="rId50"/>
    <p:sldId id="1112" r:id="rId51"/>
    <p:sldId id="1187" r:id="rId52"/>
    <p:sldId id="1188" r:id="rId53"/>
    <p:sldId id="1189" r:id="rId54"/>
    <p:sldId id="1190" r:id="rId55"/>
    <p:sldId id="1177" r:id="rId56"/>
    <p:sldId id="1178" r:id="rId57"/>
    <p:sldId id="1179" r:id="rId58"/>
    <p:sldId id="1180" r:id="rId59"/>
    <p:sldId id="1181" r:id="rId60"/>
    <p:sldId id="1182" r:id="rId61"/>
    <p:sldId id="1183" r:id="rId62"/>
    <p:sldId id="1184" r:id="rId63"/>
    <p:sldId id="1104" r:id="rId64"/>
    <p:sldId id="1133" r:id="rId65"/>
    <p:sldId id="1135" r:id="rId66"/>
    <p:sldId id="1193" r:id="rId67"/>
    <p:sldId id="1186" r:id="rId68"/>
    <p:sldId id="1194" r:id="rId69"/>
    <p:sldId id="1195" r:id="rId70"/>
    <p:sldId id="1107" r:id="rId71"/>
    <p:sldId id="1118" r:id="rId72"/>
    <p:sldId id="1155" r:id="rId73"/>
    <p:sldId id="1156" r:id="rId74"/>
    <p:sldId id="1157" r:id="rId75"/>
    <p:sldId id="1196" r:id="rId76"/>
    <p:sldId id="1197" r:id="rId77"/>
    <p:sldId id="1198" r:id="rId78"/>
    <p:sldId id="1199" r:id="rId79"/>
    <p:sldId id="1200" r:id="rId80"/>
    <p:sldId id="1201" r:id="rId81"/>
    <p:sldId id="1202" r:id="rId82"/>
    <p:sldId id="1203" r:id="rId83"/>
    <p:sldId id="933" r:id="rId84"/>
    <p:sldId id="1125" r:id="rId85"/>
    <p:sldId id="283" r:id="rId86"/>
  </p:sldIdLst>
  <p:sldSz cx="9144000" cy="6858000" type="screen4x3"/>
  <p:notesSz cx="6858000" cy="93138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4E62B6-B43A-C847-A22B-06A844F50C78}" v="81" dt="2022-05-27T17:55:45.3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987" autoAdjust="0"/>
    <p:restoredTop sz="96327"/>
  </p:normalViewPr>
  <p:slideViewPr>
    <p:cSldViewPr snapToGrid="0">
      <p:cViewPr varScale="1">
        <p:scale>
          <a:sx n="123" d="100"/>
          <a:sy n="123" d="100"/>
        </p:scale>
        <p:origin x="12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FC4E62B6-B43A-C847-A22B-06A844F50C78}"/>
    <pc:docChg chg="modSld">
      <pc:chgData name="Biersach, David" userId="14a9feb0-85a7-4da4-be8a-c1e22b637acc" providerId="ADAL" clId="{FC4E62B6-B43A-C847-A22B-06A844F50C78}" dt="2022-05-27T17:57:09.325" v="112" actId="20577"/>
      <pc:docMkLst>
        <pc:docMk/>
      </pc:docMkLst>
      <pc:sldChg chg="modSp">
        <pc:chgData name="Biersach, David" userId="14a9feb0-85a7-4da4-be8a-c1e22b637acc" providerId="ADAL" clId="{FC4E62B6-B43A-C847-A22B-06A844F50C78}" dt="2022-05-27T17:24:58.232" v="28" actId="6549"/>
        <pc:sldMkLst>
          <pc:docMk/>
          <pc:sldMk cId="1798086713" sldId="1097"/>
        </pc:sldMkLst>
        <pc:spChg chg="mod">
          <ac:chgData name="Biersach, David" userId="14a9feb0-85a7-4da4-be8a-c1e22b637acc" providerId="ADAL" clId="{FC4E62B6-B43A-C847-A22B-06A844F50C78}" dt="2022-05-27T17:24:58.232" v="28" actId="6549"/>
          <ac:spMkLst>
            <pc:docMk/>
            <pc:sldMk cId="1798086713" sldId="1097"/>
            <ac:spMk id="5" creationId="{9615F114-B357-4530-A601-720E9069E45C}"/>
          </ac:spMkLst>
        </pc:spChg>
      </pc:sldChg>
      <pc:sldChg chg="modSp mod">
        <pc:chgData name="Biersach, David" userId="14a9feb0-85a7-4da4-be8a-c1e22b637acc" providerId="ADAL" clId="{FC4E62B6-B43A-C847-A22B-06A844F50C78}" dt="2022-05-27T17:56:38.166" v="88" actId="20577"/>
        <pc:sldMkLst>
          <pc:docMk/>
          <pc:sldMk cId="2415139034" sldId="1099"/>
        </pc:sldMkLst>
        <pc:spChg chg="mod">
          <ac:chgData name="Biersach, David" userId="14a9feb0-85a7-4da4-be8a-c1e22b637acc" providerId="ADAL" clId="{FC4E62B6-B43A-C847-A22B-06A844F50C78}" dt="2022-05-27T17:43:30.213" v="34" actId="20577"/>
          <ac:spMkLst>
            <pc:docMk/>
            <pc:sldMk cId="2415139034" sldId="1099"/>
            <ac:spMk id="3" creationId="{00000000-0000-0000-0000-000000000000}"/>
          </ac:spMkLst>
        </pc:spChg>
        <pc:spChg chg="mod">
          <ac:chgData name="Biersach, David" userId="14a9feb0-85a7-4da4-be8a-c1e22b637acc" providerId="ADAL" clId="{FC4E62B6-B43A-C847-A22B-06A844F50C78}" dt="2022-05-27T17:56:38.166" v="88" actId="20577"/>
          <ac:spMkLst>
            <pc:docMk/>
            <pc:sldMk cId="2415139034" sldId="1099"/>
            <ac:spMk id="6" creationId="{CBE37884-B504-4048-8B5C-C46377D5F890}"/>
          </ac:spMkLst>
        </pc:spChg>
        <pc:spChg chg="mod">
          <ac:chgData name="Biersach, David" userId="14a9feb0-85a7-4da4-be8a-c1e22b637acc" providerId="ADAL" clId="{FC4E62B6-B43A-C847-A22B-06A844F50C78}" dt="2022-05-27T17:56:04.618" v="86" actId="1076"/>
          <ac:spMkLst>
            <pc:docMk/>
            <pc:sldMk cId="2415139034" sldId="1099"/>
            <ac:spMk id="7" creationId="{74A38B78-D1D9-4409-86DF-E91B180CB1CC}"/>
          </ac:spMkLst>
        </pc:spChg>
      </pc:sldChg>
      <pc:sldChg chg="modSp mod">
        <pc:chgData name="Biersach, David" userId="14a9feb0-85a7-4da4-be8a-c1e22b637acc" providerId="ADAL" clId="{FC4E62B6-B43A-C847-A22B-06A844F50C78}" dt="2022-05-27T17:57:09.325" v="112" actId="20577"/>
        <pc:sldMkLst>
          <pc:docMk/>
          <pc:sldMk cId="2871901358" sldId="1101"/>
        </pc:sldMkLst>
        <pc:spChg chg="mod">
          <ac:chgData name="Biersach, David" userId="14a9feb0-85a7-4da4-be8a-c1e22b637acc" providerId="ADAL" clId="{FC4E62B6-B43A-C847-A22B-06A844F50C78}" dt="2022-05-27T17:57:09.325" v="112" actId="20577"/>
          <ac:spMkLst>
            <pc:docMk/>
            <pc:sldMk cId="2871901358" sldId="1101"/>
            <ac:spMk id="3" creationId="{00000000-0000-0000-0000-000000000000}"/>
          </ac:spMkLst>
        </pc:spChg>
        <pc:spChg chg="mod">
          <ac:chgData name="Biersach, David" userId="14a9feb0-85a7-4da4-be8a-c1e22b637acc" providerId="ADAL" clId="{FC4E62B6-B43A-C847-A22B-06A844F50C78}" dt="2022-05-27T17:56:34.079" v="87" actId="20577"/>
          <ac:spMkLst>
            <pc:docMk/>
            <pc:sldMk cId="2871901358" sldId="1101"/>
            <ac:spMk id="7" creationId="{B56D845F-481B-449B-A258-B2D47FC4704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33500" y="1163638"/>
            <a:ext cx="4191000" cy="31448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19" tIns="45559" rIns="91119" bIns="4555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81981"/>
            <a:ext cx="5486400" cy="3667652"/>
          </a:xfrm>
          <a:prstGeom prst="rect">
            <a:avLst/>
          </a:prstGeom>
        </p:spPr>
        <p:txBody>
          <a:bodyPr vert="horz" lIns="91119" tIns="45559" rIns="91119" bIns="4555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qiskit.org/textbook" TargetMode="External"/><Relationship Id="rId7" Type="http://schemas.openxmlformats.org/officeDocument/2006/relationships/hyperlink" Target="https://code.visualstudio.com/" TargetMode="External"/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conda.io/en/latest/miniconda.html" TargetMode="External"/><Relationship Id="rId5" Type="http://schemas.openxmlformats.org/officeDocument/2006/relationships/hyperlink" Target="https://git-scm.com/" TargetMode="External"/><Relationship Id="rId4" Type="http://schemas.openxmlformats.org/officeDocument/2006/relationships/hyperlink" Target="https://jupyter.org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rew.sh/" TargetMode="External"/><Relationship Id="rId2" Type="http://schemas.openxmlformats.org/officeDocument/2006/relationships/hyperlink" Target="https://git-scm.com/download/ma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po.anaconda.com/miniconda/Miniconda3-latest-MacOSX-arm64.sh" TargetMode="External"/><Relationship Id="rId5" Type="http://schemas.openxmlformats.org/officeDocument/2006/relationships/hyperlink" Target="https://repo.anaconda.com/miniconda/Miniconda3-latest-MacOSX-x86_64.sh" TargetMode="External"/><Relationship Id="rId4" Type="http://schemas.openxmlformats.org/officeDocument/2006/relationships/hyperlink" Target="https://conda.io/projects/conda/en/latest/user-guide/install/macos.html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biersach/qis101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dbiersach/qis101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63.xml"/><Relationship Id="rId4" Type="http://schemas.openxmlformats.org/officeDocument/2006/relationships/slide" Target="slide4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da.io/projects/conda/en/latest/user-guide/install/linux.html" TargetMode="External"/><Relationship Id="rId2" Type="http://schemas.openxmlformats.org/officeDocument/2006/relationships/hyperlink" Target="https://git-scm.com/book/en/v2/Getting-Started-Installing-Gi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po.anaconda.com/miniconda/Miniconda3-latest-Linux-aarch64.sh" TargetMode="External"/><Relationship Id="rId4" Type="http://schemas.openxmlformats.org/officeDocument/2006/relationships/hyperlink" Target="https://repo.anaconda.com/miniconda/Miniconda3-latest-Linux-x86_64.sh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biersach/qis101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hyperlink" Target="https://github.com/PowerShell/PowerShell/releas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po.anaconda.com/miniconda/Miniconda3-latest-Windows-x86_64.exe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da.io/projects/conda/en/latest/user-guide/install/linux.html" TargetMode="External"/><Relationship Id="rId2" Type="http://schemas.openxmlformats.org/officeDocument/2006/relationships/hyperlink" Target="https://git-scm.com/book/en/v2/Getting-Started-Installing-Gi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po.anaconda.com/miniconda/Miniconda3-latest-Linux-aarch64.sh" TargetMode="External"/><Relationship Id="rId4" Type="http://schemas.openxmlformats.org/officeDocument/2006/relationships/hyperlink" Target="https://repo.anaconda.com/miniconda/Miniconda3-latest-Linux-x86_64.sh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blogs/2020/12/03/chromebook-get-started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biersach/qis101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biersach/qis101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02</a:t>
              </a:r>
            </a:p>
            <a:p>
              <a:pPr algn="ctr"/>
              <a:r>
                <a:rPr lang="en-US" dirty="0"/>
                <a:t>Installing the Courseware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9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A257B9-D7AA-F084-F044-E7E08D748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873" y="3730130"/>
            <a:ext cx="5209524" cy="24857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activate qis101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$HOME/qis101/labs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 err="1">
                <a:latin typeface="Consolas" panose="020B0609020204030204" pitchFamily="49" charset="0"/>
              </a:rPr>
              <a:t>jupyter</a:t>
            </a:r>
            <a:r>
              <a:rPr lang="en-US" sz="2000" dirty="0">
                <a:latin typeface="Consolas" panose="020B0609020204030204" pitchFamily="49" charset="0"/>
              </a:rPr>
              <a:t> lab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6D845F-481B-449B-A258-B2D47FC47049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Start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PowerShell session and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 (one line at a time):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612E07F-473A-473D-898F-9163BBC4D7CD}"/>
              </a:ext>
            </a:extLst>
          </p:cNvPr>
          <p:cNvGrpSpPr/>
          <p:nvPr/>
        </p:nvGrpSpPr>
        <p:grpSpPr>
          <a:xfrm>
            <a:off x="6012326" y="5363016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0C8DDFF-47B8-4B03-A7BD-128195C259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4D15A3-22BE-4D75-BA14-446AA65E1DB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76A7CF-7396-46FD-8E49-ACC9BBBF13C0}"/>
              </a:ext>
            </a:extLst>
          </p:cNvPr>
          <p:cNvGrpSpPr/>
          <p:nvPr/>
        </p:nvGrpSpPr>
        <p:grpSpPr>
          <a:xfrm>
            <a:off x="6329318" y="5542191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658992F-C0BE-4D3B-94E5-8145F9CDE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B5592-D208-48DB-B8A4-54E47664486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862F43D-4543-4BA8-BE62-CDEAB3238540}"/>
              </a:ext>
            </a:extLst>
          </p:cNvPr>
          <p:cNvGrpSpPr/>
          <p:nvPr/>
        </p:nvGrpSpPr>
        <p:grpSpPr>
          <a:xfrm>
            <a:off x="6515266" y="5726370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6F54F8-0AC3-48B8-A876-9F3A04B41D9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D4D9574-9BAD-4616-B1F3-DCBADB11C7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573C5DE-8C66-C559-E5A4-CB63B84A15D6}"/>
              </a:ext>
            </a:extLst>
          </p:cNvPr>
          <p:cNvSpPr txBox="1"/>
          <p:nvPr/>
        </p:nvSpPr>
        <p:spPr>
          <a:xfrm>
            <a:off x="4221565" y="2870355"/>
            <a:ext cx="2483935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This step will open your default web browser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DD2F300-DE6E-9028-5B24-D33C4A5EE03A}"/>
              </a:ext>
            </a:extLst>
          </p:cNvPr>
          <p:cNvSpPr/>
          <p:nvPr/>
        </p:nvSpPr>
        <p:spPr>
          <a:xfrm rot="10800000">
            <a:off x="2405581" y="3102835"/>
            <a:ext cx="1731624" cy="15142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949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DA03E9-DD95-42E3-DD1D-CDCB3BA542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088"/>
          <a:stretch/>
        </p:blipFill>
        <p:spPr>
          <a:xfrm>
            <a:off x="951118" y="1628235"/>
            <a:ext cx="7241764" cy="44277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4429594-581A-4F96-86CE-B1A2FE5F3FA7}"/>
              </a:ext>
            </a:extLst>
          </p:cNvPr>
          <p:cNvSpPr/>
          <p:nvPr/>
        </p:nvSpPr>
        <p:spPr>
          <a:xfrm>
            <a:off x="1538989" y="3723630"/>
            <a:ext cx="2335967" cy="720952"/>
          </a:xfrm>
          <a:prstGeom prst="wedgeRoundRectCallout">
            <a:avLst>
              <a:gd name="adj1" fmla="val -51654"/>
              <a:gd name="adj2" fmla="val -1163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open the </a:t>
            </a:r>
            <a:r>
              <a:rPr lang="en-US" b="1" dirty="0"/>
              <a:t>Session 01 </a:t>
            </a:r>
            <a:r>
              <a:rPr lang="en-US" dirty="0"/>
              <a:t>folder</a:t>
            </a:r>
          </a:p>
        </p:txBody>
      </p:sp>
    </p:spTree>
    <p:extLst>
      <p:ext uri="{BB962C8B-B14F-4D97-AF65-F5344CB8AC3E}">
        <p14:creationId xmlns:p14="http://schemas.microsoft.com/office/powerpoint/2010/main" val="1096702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89C2EDF-1B9D-783B-809E-71805F758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04" y="1551971"/>
            <a:ext cx="7958670" cy="45417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68643" y="1651494"/>
            <a:ext cx="1798820" cy="575898"/>
          </a:xfrm>
          <a:prstGeom prst="wedgeRoundRectCallout">
            <a:avLst>
              <a:gd name="adj1" fmla="val 114845"/>
              <a:gd name="adj2" fmla="val 390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 then click the "Play" button 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4429594-581A-4F96-86CE-B1A2FE5F3FA7}"/>
              </a:ext>
            </a:extLst>
          </p:cNvPr>
          <p:cNvSpPr/>
          <p:nvPr/>
        </p:nvSpPr>
        <p:spPr>
          <a:xfrm>
            <a:off x="1096780" y="3551455"/>
            <a:ext cx="1901252" cy="575898"/>
          </a:xfrm>
          <a:prstGeom prst="wedgeRoundRectCallout">
            <a:avLst>
              <a:gd name="adj1" fmla="val -51654"/>
              <a:gd name="adj2" fmla="val -1288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open this file…</a:t>
            </a:r>
          </a:p>
        </p:txBody>
      </p:sp>
    </p:spTree>
    <p:extLst>
      <p:ext uri="{BB962C8B-B14F-4D97-AF65-F5344CB8AC3E}">
        <p14:creationId xmlns:p14="http://schemas.microsoft.com/office/powerpoint/2010/main" val="1873199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68BCB3-BA46-998A-3BA4-B9FE73BBE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381" y="1682931"/>
            <a:ext cx="6095238" cy="45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97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83633" y="2572036"/>
            <a:ext cx="1611442" cy="575898"/>
          </a:xfrm>
          <a:prstGeom prst="wedgeRoundRectCallout">
            <a:avLst>
              <a:gd name="adj1" fmla="val 116841"/>
              <a:gd name="adj2" fmla="val -1262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the "Run" button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90DC95-9A99-41E5-8A0E-B374F7BB5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12" y="1315571"/>
            <a:ext cx="6672775" cy="53250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EF576C-4D10-4ACB-9135-E30DD836DC86}"/>
              </a:ext>
            </a:extLst>
          </p:cNvPr>
          <p:cNvSpPr/>
          <p:nvPr/>
        </p:nvSpPr>
        <p:spPr>
          <a:xfrm>
            <a:off x="1420249" y="4886793"/>
            <a:ext cx="689548" cy="2023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42EE0845-C73A-44A4-B134-B9DD9252099A}"/>
              </a:ext>
            </a:extLst>
          </p:cNvPr>
          <p:cNvSpPr/>
          <p:nvPr/>
        </p:nvSpPr>
        <p:spPr>
          <a:xfrm>
            <a:off x="2227289" y="3147934"/>
            <a:ext cx="2725712" cy="1347859"/>
          </a:xfrm>
          <a:prstGeom prst="wedgeRoundRectCallout">
            <a:avLst>
              <a:gd name="adj1" fmla="val -56805"/>
              <a:gd name="adj2" fmla="val 839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File…Shut Down, discard any changes, and then close this web browser window</a:t>
            </a:r>
          </a:p>
        </p:txBody>
      </p:sp>
    </p:spTree>
    <p:extLst>
      <p:ext uri="{BB962C8B-B14F-4D97-AF65-F5344CB8AC3E}">
        <p14:creationId xmlns:p14="http://schemas.microsoft.com/office/powerpoint/2010/main" val="2405044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0732BD1-7FDA-426E-68CE-024E99DB9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activate qis101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$HOME/qis101/labs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code .\qis101.code-workspace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1 </a:t>
            </a:r>
            <a:r>
              <a:rPr lang="en-US" sz="1800" b="1" dirty="0">
                <a:solidFill>
                  <a:srgbClr val="FF0000"/>
                </a:solidFill>
              </a:rPr>
              <a:t>- Start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PowerShell session and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 (one line at a time):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19F0454-CC00-4CAF-9DF5-C7115A918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238" y="3645204"/>
            <a:ext cx="7009524" cy="279047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C5CF807-D239-0770-F230-E690BECFC04B}"/>
              </a:ext>
            </a:extLst>
          </p:cNvPr>
          <p:cNvGrpSpPr/>
          <p:nvPr/>
        </p:nvGrpSpPr>
        <p:grpSpPr>
          <a:xfrm>
            <a:off x="4644091" y="5280709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9B37004-28C0-236A-98DB-E742C22EB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F36929-1F2E-1F78-1D81-AC638C2BAE6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A8B7507-320A-A37D-CD5F-F3242A827522}"/>
              </a:ext>
            </a:extLst>
          </p:cNvPr>
          <p:cNvGrpSpPr/>
          <p:nvPr/>
        </p:nvGrpSpPr>
        <p:grpSpPr>
          <a:xfrm>
            <a:off x="5278633" y="5472870"/>
            <a:ext cx="1076632" cy="369332"/>
            <a:chOff x="4704120" y="2356972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E5BF3C2-1701-85CD-25AB-6ECD96F018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C270F8-6A23-3CC2-7CA3-3BE8C3DFAEA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533CA2-F06D-C1E9-18C4-5132136F590D}"/>
              </a:ext>
            </a:extLst>
          </p:cNvPr>
          <p:cNvGrpSpPr/>
          <p:nvPr/>
        </p:nvGrpSpPr>
        <p:grpSpPr>
          <a:xfrm>
            <a:off x="7097279" y="5653434"/>
            <a:ext cx="1068643" cy="369332"/>
            <a:chOff x="3647644" y="4910075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EACA3B8-EC91-346B-C64B-B12C3D436FB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A219449-AD13-3A10-00FA-ED37F01BBD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8645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6D8760-68D2-1A9B-7F22-3B9068A9C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762" y="2497444"/>
            <a:ext cx="4990476" cy="36095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2 </a:t>
            </a:r>
            <a:r>
              <a:rPr lang="en-US" sz="1800" b="1" dirty="0">
                <a:solidFill>
                  <a:srgbClr val="FF0000"/>
                </a:solidFill>
              </a:rPr>
              <a:t>– If prompted, also select Private networks and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then click "Allow access"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B37004-28C0-236A-98DB-E742C22EB67F}"/>
              </a:ext>
            </a:extLst>
          </p:cNvPr>
          <p:cNvCxnSpPr>
            <a:cxnSpLocks/>
          </p:cNvCxnSpPr>
          <p:nvPr/>
        </p:nvCxnSpPr>
        <p:spPr>
          <a:xfrm flipH="1" flipV="1">
            <a:off x="1723869" y="4294396"/>
            <a:ext cx="519763" cy="419096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11441DE-4456-118E-A4BA-63A538003DAE}"/>
              </a:ext>
            </a:extLst>
          </p:cNvPr>
          <p:cNvCxnSpPr>
            <a:cxnSpLocks/>
          </p:cNvCxnSpPr>
          <p:nvPr/>
        </p:nvCxnSpPr>
        <p:spPr>
          <a:xfrm flipH="1" flipV="1">
            <a:off x="5211580" y="5376186"/>
            <a:ext cx="519763" cy="419096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393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8E0BD5-F9F4-96C4-5766-C1266A6CB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190" y="2318804"/>
            <a:ext cx="5647619" cy="29619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3 </a:t>
            </a:r>
            <a:r>
              <a:rPr lang="en-US" sz="1800" b="1" dirty="0">
                <a:solidFill>
                  <a:srgbClr val="FF0000"/>
                </a:solidFill>
              </a:rPr>
              <a:t>– If prompted, select "Yes, I trust the authors"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B37004-28C0-236A-98DB-E742C22EB67F}"/>
              </a:ext>
            </a:extLst>
          </p:cNvPr>
          <p:cNvCxnSpPr>
            <a:cxnSpLocks/>
          </p:cNvCxnSpPr>
          <p:nvPr/>
        </p:nvCxnSpPr>
        <p:spPr>
          <a:xfrm flipH="1" flipV="1">
            <a:off x="2046157" y="4174760"/>
            <a:ext cx="519763" cy="419096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537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D683AB-E0AA-030F-6B46-5AEEDACBE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095" y="2110342"/>
            <a:ext cx="5323809" cy="44285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4 </a:t>
            </a:r>
            <a:r>
              <a:rPr lang="en-US" sz="1800" b="1" dirty="0">
                <a:solidFill>
                  <a:srgbClr val="FF0000"/>
                </a:solidFill>
              </a:rPr>
              <a:t>– Click the "Session 01" folder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2540832" y="3357798"/>
            <a:ext cx="2900597" cy="209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365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9106C5-33B1-04CA-81CA-DA63EE6304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938"/>
          <a:stretch/>
        </p:blipFill>
        <p:spPr>
          <a:xfrm>
            <a:off x="1013709" y="1966906"/>
            <a:ext cx="7116581" cy="43081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1466850" y="3167063"/>
            <a:ext cx="690563" cy="161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5 </a:t>
            </a:r>
            <a:r>
              <a:rPr lang="en-US" sz="1800" b="1" dirty="0">
                <a:solidFill>
                  <a:srgbClr val="FF0000"/>
                </a:solidFill>
              </a:rPr>
              <a:t>– Click the </a:t>
            </a:r>
            <a:r>
              <a:rPr lang="en-US" sz="1800" b="1" dirty="0"/>
              <a:t>welcome.py</a:t>
            </a:r>
            <a:r>
              <a:rPr lang="en-US" sz="1800" b="1" dirty="0">
                <a:solidFill>
                  <a:srgbClr val="FF0000"/>
                </a:solidFill>
              </a:rPr>
              <a:t> file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2076138" y="2996480"/>
            <a:ext cx="644577" cy="25154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06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Preparing for the QIS101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During this course you will be writing software using </a:t>
            </a:r>
            <a:r>
              <a:rPr lang="en-US" sz="2400" dirty="0">
                <a:hlinkClick r:id="rId2"/>
              </a:rPr>
              <a:t>Python</a:t>
            </a:r>
            <a:r>
              <a:rPr lang="en-US" sz="2400" dirty="0"/>
              <a:t> running IBM </a:t>
            </a:r>
            <a:r>
              <a:rPr lang="en-US" sz="2400" dirty="0">
                <a:hlinkClick r:id="rId3"/>
              </a:rPr>
              <a:t>Qiskit</a:t>
            </a:r>
            <a:r>
              <a:rPr lang="en-US" sz="2400" dirty="0"/>
              <a:t> inside </a:t>
            </a:r>
            <a:r>
              <a:rPr lang="en-US" sz="2400" dirty="0">
                <a:hlinkClick r:id="rId4"/>
              </a:rPr>
              <a:t>Jupyter Lab</a:t>
            </a:r>
            <a:r>
              <a:rPr lang="en-US" sz="2400" dirty="0"/>
              <a:t> Notebooks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To properly setup a local Python development environment on your personal computer, we will use free &amp; open-source tools like </a:t>
            </a:r>
            <a:r>
              <a:rPr lang="en-US" sz="2400" dirty="0">
                <a:hlinkClick r:id="rId5"/>
              </a:rPr>
              <a:t>Git</a:t>
            </a:r>
            <a:r>
              <a:rPr lang="en-US" sz="2400" dirty="0"/>
              <a:t>, </a:t>
            </a:r>
            <a:r>
              <a:rPr lang="en-US" sz="2400" dirty="0">
                <a:hlinkClick r:id="rId6"/>
              </a:rPr>
              <a:t>Miniconda</a:t>
            </a:r>
            <a:r>
              <a:rPr lang="en-US" sz="2400" dirty="0"/>
              <a:t>, and </a:t>
            </a:r>
            <a:r>
              <a:rPr lang="en-US" sz="2400" dirty="0">
                <a:hlinkClick r:id="rId7"/>
              </a:rPr>
              <a:t>Visual Studio Code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If you have already installed these applications on your own computer, you may not need to reinstall them, but please ensure you are running </a:t>
            </a:r>
            <a:r>
              <a:rPr lang="en-US" sz="2400" b="1" dirty="0">
                <a:solidFill>
                  <a:srgbClr val="FF0000"/>
                </a:solidFill>
              </a:rPr>
              <a:t>the most up-to-date versions </a:t>
            </a:r>
            <a:r>
              <a:rPr lang="en-US" sz="2400" dirty="0"/>
              <a:t>of these applications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b="1" dirty="0"/>
              <a:t>Note</a:t>
            </a:r>
            <a:r>
              <a:rPr lang="en-US" sz="2400" dirty="0"/>
              <a:t>: If you already have the full </a:t>
            </a:r>
            <a:r>
              <a:rPr lang="en-US" sz="2400" b="1" dirty="0">
                <a:solidFill>
                  <a:srgbClr val="7030A0"/>
                </a:solidFill>
              </a:rPr>
              <a:t>Anaconda</a:t>
            </a:r>
            <a:r>
              <a:rPr lang="en-US" sz="2400" dirty="0"/>
              <a:t> distribution on your computer, you </a:t>
            </a:r>
            <a:r>
              <a:rPr lang="en-US" sz="2400" b="1" dirty="0">
                <a:solidFill>
                  <a:srgbClr val="00B050"/>
                </a:solidFill>
              </a:rPr>
              <a:t>do not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need to also install </a:t>
            </a:r>
            <a:r>
              <a:rPr lang="en-US" sz="2400" b="1" dirty="0"/>
              <a:t>Miniconda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343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95298A-941E-22FD-7D73-E743F5958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143" y="2824238"/>
            <a:ext cx="4285714" cy="1209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5176915" y="3669578"/>
            <a:ext cx="1448737" cy="265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6 </a:t>
            </a:r>
            <a:r>
              <a:rPr lang="en-US" sz="1800" b="1" dirty="0">
                <a:solidFill>
                  <a:srgbClr val="FF0000"/>
                </a:solidFill>
              </a:rPr>
              <a:t>– If prompted, in the bottom right of the VS Code window, 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click the "Select Python Interpreter" button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6528217" y="3498710"/>
            <a:ext cx="644577" cy="25154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738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4BE62E-8F32-F5F9-B292-57F020CC6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95" y="2377888"/>
            <a:ext cx="7354810" cy="32482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2675744" y="3647126"/>
            <a:ext cx="3065489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7 </a:t>
            </a:r>
            <a:r>
              <a:rPr lang="en-US" sz="1800" b="1" dirty="0">
                <a:solidFill>
                  <a:srgbClr val="FF0000"/>
                </a:solidFill>
              </a:rPr>
              <a:t>– If step 6 was necessary, now select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the </a:t>
            </a:r>
            <a:r>
              <a:rPr lang="en-US" sz="1800" dirty="0">
                <a:ln>
                  <a:solidFill>
                    <a:schemeClr val="tx1"/>
                  </a:solidFill>
                </a:ln>
              </a:rPr>
              <a:t>QIS101</a:t>
            </a:r>
            <a:r>
              <a:rPr lang="en-US" sz="1800" b="1" dirty="0">
                <a:solidFill>
                  <a:srgbClr val="FF0000"/>
                </a:solidFill>
              </a:rPr>
              <a:t> virtual environment in the dropdown list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3886199" y="3354683"/>
            <a:ext cx="453453" cy="36467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164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F0F4E5-7115-7E90-DC19-DABABBB94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168" y="2003320"/>
            <a:ext cx="5864967" cy="44895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6550703" y="2155605"/>
            <a:ext cx="262328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8 </a:t>
            </a:r>
            <a:r>
              <a:rPr lang="en-US" sz="1800" b="1" dirty="0">
                <a:solidFill>
                  <a:srgbClr val="FF0000"/>
                </a:solidFill>
              </a:rPr>
              <a:t>– Click the play button to run the Python program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H="1">
            <a:off x="5778708" y="2248525"/>
            <a:ext cx="839449" cy="816964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205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A5D6AC-3059-5553-12A8-A40BAADBA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168" y="1988916"/>
            <a:ext cx="5864967" cy="44895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CB8E89-3345-3D41-3E1D-E8FDEC1C5955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Close this window and VS Code when you are done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978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1"/>
            <a:ext cx="7886700" cy="488777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You must be running 64-bit </a:t>
            </a:r>
            <a:r>
              <a:rPr lang="en-US" sz="2400" b="1" dirty="0">
                <a:solidFill>
                  <a:srgbClr val="FF0000"/>
                </a:solidFill>
              </a:rPr>
              <a:t>macOS 11 </a:t>
            </a:r>
            <a:r>
              <a:rPr lang="en-US" sz="2400" dirty="0"/>
              <a:t>(or later) with a minimum of 10GB of free disk space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1</a:t>
            </a:r>
            <a:r>
              <a:rPr lang="en-US" sz="2000" dirty="0"/>
              <a:t> </a:t>
            </a:r>
            <a:r>
              <a:rPr lang="en-US" sz="2000" b="1" dirty="0"/>
              <a:t>–</a:t>
            </a:r>
            <a:r>
              <a:rPr lang="en-US" sz="2000" dirty="0"/>
              <a:t> Install </a:t>
            </a:r>
            <a:r>
              <a:rPr lang="en-US" sz="2000" b="1" dirty="0"/>
              <a:t>Git </a:t>
            </a:r>
            <a:r>
              <a:rPr lang="en-US" sz="2000" dirty="0"/>
              <a:t>- </a:t>
            </a:r>
            <a:r>
              <a:rPr lang="en-US" sz="2000" dirty="0">
                <a:hlinkClick r:id="rId2"/>
              </a:rPr>
              <a:t>https://git-scm.com/download/mac</a:t>
            </a:r>
            <a:r>
              <a:rPr lang="en-US" sz="2000" dirty="0"/>
              <a:t> using the </a:t>
            </a:r>
            <a:r>
              <a:rPr lang="en-US" sz="2000" dirty="0">
                <a:hlinkClick r:id="rId3"/>
              </a:rPr>
              <a:t>homebrew</a:t>
            </a:r>
            <a:r>
              <a:rPr lang="en-US" sz="2000" dirty="0"/>
              <a:t> install method for </a:t>
            </a:r>
            <a:r>
              <a:rPr lang="en-US" sz="2000" b="1" dirty="0"/>
              <a:t>Git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2</a:t>
            </a:r>
            <a:r>
              <a:rPr lang="en-US" sz="2000" dirty="0"/>
              <a:t> – Install </a:t>
            </a:r>
            <a:r>
              <a:rPr lang="en-US" sz="2000" b="1" dirty="0"/>
              <a:t>Miniconda3</a:t>
            </a:r>
            <a:r>
              <a:rPr lang="en-US" sz="2000" dirty="0"/>
              <a:t> for macOS – first read this </a:t>
            </a:r>
            <a:r>
              <a:rPr lang="en-US" sz="2000" dirty="0">
                <a:hlinkClick r:id="rId4"/>
              </a:rPr>
              <a:t>https://conda.io/projects/conda/en/latest/user-guide/install/macos.html</a:t>
            </a:r>
            <a:r>
              <a:rPr lang="en-US" sz="2000" dirty="0"/>
              <a:t> and then do this </a:t>
            </a:r>
            <a:r>
              <a:rPr lang="en-US" sz="2000" b="1" dirty="0">
                <a:solidFill>
                  <a:srgbClr val="FF0000"/>
                </a:solidFill>
              </a:rPr>
              <a:t>(see next </a:t>
            </a:r>
            <a:r>
              <a:rPr lang="en-US" sz="2000" b="1" u="sng" dirty="0">
                <a:solidFill>
                  <a:srgbClr val="FF0000"/>
                </a:solidFill>
              </a:rPr>
              <a:t>three</a:t>
            </a:r>
            <a:r>
              <a:rPr lang="en-US" sz="2000" b="1" dirty="0">
                <a:solidFill>
                  <a:srgbClr val="FF0000"/>
                </a:solidFill>
              </a:rPr>
              <a:t> slides)</a:t>
            </a:r>
            <a:endParaRPr lang="en-US" sz="2000" dirty="0"/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lphaLcParenR"/>
            </a:pPr>
            <a:r>
              <a:rPr lang="en-US" sz="1600" dirty="0"/>
              <a:t>If using an </a:t>
            </a:r>
            <a:r>
              <a:rPr lang="en-US" sz="1600" b="1" dirty="0">
                <a:solidFill>
                  <a:srgbClr val="FF0000"/>
                </a:solidFill>
              </a:rPr>
              <a:t>Intel</a:t>
            </a:r>
            <a:r>
              <a:rPr lang="en-US" sz="1600" dirty="0"/>
              <a:t> CPU: download the script </a:t>
            </a:r>
            <a:r>
              <a:rPr lang="en-US" sz="1600" b="1" dirty="0"/>
              <a:t>Miniconda3 </a:t>
            </a:r>
            <a:r>
              <a:rPr lang="en-US" sz="1600" b="1" dirty="0" err="1"/>
              <a:t>MacOSX</a:t>
            </a:r>
            <a:r>
              <a:rPr lang="en-US" sz="1600" b="1" dirty="0"/>
              <a:t> 64-bit bash </a:t>
            </a:r>
            <a:r>
              <a:rPr lang="en-US" sz="1600" dirty="0">
                <a:hlinkClick r:id="rId5"/>
              </a:rPr>
              <a:t>https://repo.anaconda.com/miniconda/Miniconda3-latest-MacOSX-x86_64.sh</a:t>
            </a:r>
            <a:endParaRPr lang="en-US" sz="1600" dirty="0"/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lphaLcParenR"/>
            </a:pPr>
            <a:r>
              <a:rPr lang="en-US" sz="1600" dirty="0"/>
              <a:t>If using an </a:t>
            </a:r>
            <a:r>
              <a:rPr lang="en-US" sz="1600" b="1" dirty="0">
                <a:solidFill>
                  <a:srgbClr val="FF0000"/>
                </a:solidFill>
              </a:rPr>
              <a:t>M1</a:t>
            </a:r>
            <a:r>
              <a:rPr lang="en-US" sz="1600" b="1" dirty="0">
                <a:solidFill>
                  <a:srgbClr val="7030A0"/>
                </a:solidFill>
              </a:rPr>
              <a:t> </a:t>
            </a:r>
            <a:r>
              <a:rPr lang="en-US" sz="1600" dirty="0"/>
              <a:t>CPU: download the script </a:t>
            </a:r>
            <a:r>
              <a:rPr lang="en-US" sz="1600" b="1" dirty="0"/>
              <a:t>Miniconda3 macOS Apple ARM bash </a:t>
            </a:r>
            <a:r>
              <a:rPr lang="en-US" sz="1600" dirty="0">
                <a:hlinkClick r:id="rId6"/>
              </a:rPr>
              <a:t>https://repo.anaconda.com/miniconda/Miniconda3-latest-MacOSX-arm64.sh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15F114-B357-4530-A601-720E9069E45C}"/>
              </a:ext>
            </a:extLst>
          </p:cNvPr>
          <p:cNvSpPr txBox="1">
            <a:spLocks/>
          </p:cNvSpPr>
          <p:nvPr/>
        </p:nvSpPr>
        <p:spPr>
          <a:xfrm>
            <a:off x="628650" y="3070693"/>
            <a:ext cx="7886700" cy="31577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98086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1"/>
            <a:ext cx="7886700" cy="130459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After clicking on the appropriate script hyperlink in the prior slide (Phase 1 step #</a:t>
            </a:r>
            <a:r>
              <a:rPr lang="en-US" sz="2400" b="1" dirty="0"/>
              <a:t>2a</a:t>
            </a:r>
            <a:r>
              <a:rPr lang="en-US" sz="2400" dirty="0"/>
              <a:t> or </a:t>
            </a:r>
            <a:r>
              <a:rPr lang="en-US" sz="2400" b="1" dirty="0"/>
              <a:t>#2b</a:t>
            </a:r>
            <a:r>
              <a:rPr lang="en-US" sz="2400" dirty="0"/>
              <a:t> based upon your CPU type) your browser will place the script in your </a:t>
            </a:r>
            <a:r>
              <a:rPr lang="en-US" sz="2400" b="1" dirty="0"/>
              <a:t>Downloads</a:t>
            </a:r>
            <a:r>
              <a:rPr lang="en-US" sz="2400" dirty="0"/>
              <a:t> folder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4D2482-B17E-47C3-B076-0C6A322A6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832" y="2811437"/>
            <a:ext cx="6348335" cy="213039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2BAF39-5668-4E14-BF89-048E62279F3D}"/>
              </a:ext>
            </a:extLst>
          </p:cNvPr>
          <p:cNvSpPr/>
          <p:nvPr/>
        </p:nvSpPr>
        <p:spPr>
          <a:xfrm>
            <a:off x="3230380" y="2870616"/>
            <a:ext cx="2938072" cy="217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50AFFD-DCB3-43F1-88A4-1B5D45AC48D3}"/>
              </a:ext>
            </a:extLst>
          </p:cNvPr>
          <p:cNvSpPr/>
          <p:nvPr/>
        </p:nvSpPr>
        <p:spPr>
          <a:xfrm>
            <a:off x="4102308" y="3718847"/>
            <a:ext cx="1818807" cy="217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79B57F-9A91-4053-8160-1A8BA9E7A8E5}"/>
              </a:ext>
            </a:extLst>
          </p:cNvPr>
          <p:cNvSpPr/>
          <p:nvPr/>
        </p:nvSpPr>
        <p:spPr>
          <a:xfrm>
            <a:off x="2133600" y="4515824"/>
            <a:ext cx="729522" cy="217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BF9FF7D-C63D-40E2-9F05-4D606639A8FA}"/>
              </a:ext>
            </a:extLst>
          </p:cNvPr>
          <p:cNvCxnSpPr>
            <a:stCxn id="12" idx="2"/>
            <a:endCxn id="14" idx="1"/>
          </p:cNvCxnSpPr>
          <p:nvPr/>
        </p:nvCxnSpPr>
        <p:spPr>
          <a:xfrm rot="5400000">
            <a:off x="2648244" y="2573330"/>
            <a:ext cx="1536529" cy="2565816"/>
          </a:xfrm>
          <a:prstGeom prst="bentConnector4">
            <a:avLst>
              <a:gd name="adj1" fmla="val 8415"/>
              <a:gd name="adj2" fmla="val 10890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9BC033-CA3E-40F5-BC6D-050ABF3A6434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 flipV="1">
            <a:off x="2863122" y="3827526"/>
            <a:ext cx="1239186" cy="79697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19992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62845"/>
            <a:ext cx="7886700" cy="178861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cd $HOME/Downloads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bash Miniconda3-latest-MacOSX-x86_64.sh </a:t>
            </a:r>
            <a:r>
              <a:rPr lang="en-US" sz="1800" i="1" dirty="0">
                <a:solidFill>
                  <a:srgbClr val="7030A0"/>
                </a:solidFill>
              </a:rPr>
              <a:t>(if using an Intel CPU)</a:t>
            </a:r>
          </a:p>
          <a:p>
            <a:pPr marL="457200" lvl="1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</a:rPr>
              <a:t>or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cd $HOME/Downloads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bash Miniconda3-latest-MacOSX-arm64.sh </a:t>
            </a:r>
            <a:r>
              <a:rPr lang="en-US" sz="1800" i="1" dirty="0">
                <a:solidFill>
                  <a:srgbClr val="7030A0"/>
                </a:solidFill>
              </a:rPr>
              <a:t>(if using an M1 CPU)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70D6CB-F495-470F-90D7-C54E7A938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714" y="4273857"/>
            <a:ext cx="4428571" cy="244761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BA8990C-8D06-4B4B-B540-76D7B4817B52}"/>
              </a:ext>
            </a:extLst>
          </p:cNvPr>
          <p:cNvGrpSpPr/>
          <p:nvPr/>
        </p:nvGrpSpPr>
        <p:grpSpPr>
          <a:xfrm>
            <a:off x="4151858" y="5335486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A244521-213D-4FD1-9F2D-96041FB745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B66372-C288-4D9D-B01F-78B8E14A4E2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1CBBD2B-AAA6-4264-ACEA-9C8EE7E37806}"/>
              </a:ext>
            </a:extLst>
          </p:cNvPr>
          <p:cNvGrpSpPr/>
          <p:nvPr/>
        </p:nvGrpSpPr>
        <p:grpSpPr>
          <a:xfrm>
            <a:off x="5709653" y="5987019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F9625D8-B7AB-40E2-A4F3-ED025842F0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2956BA-88B4-43F2-BBC3-0024A9E4E09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C051743-405B-4D8F-87CA-159EF9BDCA13}"/>
              </a:ext>
            </a:extLst>
          </p:cNvPr>
          <p:cNvSpPr txBox="1"/>
          <p:nvPr/>
        </p:nvSpPr>
        <p:spPr>
          <a:xfrm>
            <a:off x="1250123" y="1398216"/>
            <a:ext cx="6643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To run the Miniconda install script that you downloaded,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open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zsh (iTerm2) session, and execute these </a:t>
            </a:r>
            <a:r>
              <a:rPr lang="en-US" sz="1800" b="1" u="sng" dirty="0">
                <a:solidFill>
                  <a:srgbClr val="FF0000"/>
                </a:solidFill>
              </a:rPr>
              <a:t>two</a:t>
            </a:r>
            <a:r>
              <a:rPr lang="en-US" sz="1800" b="1" dirty="0">
                <a:solidFill>
                  <a:srgbClr val="FF0000"/>
                </a:solidFill>
              </a:rPr>
              <a:t> commands: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746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7D7A4A7-C9A7-F42C-D03F-864EEE2DC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00" y="2574744"/>
            <a:ext cx="8400000" cy="21809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0"/>
            <a:ext cx="7886700" cy="79493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dirty="0"/>
              <a:t>When prompted as part of the Miniconda3 installer program, enter </a:t>
            </a:r>
            <a:r>
              <a:rPr lang="en-US" sz="2400" b="1" dirty="0"/>
              <a:t>yes</a:t>
            </a:r>
            <a:r>
              <a:rPr lang="en-US" sz="2400" dirty="0"/>
              <a:t> to initialize Miniconda3:</a:t>
            </a:r>
            <a:endParaRPr lang="en-US" sz="24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8F8D88-B8DA-9283-2A56-0C2005FB6903}"/>
              </a:ext>
            </a:extLst>
          </p:cNvPr>
          <p:cNvSpPr/>
          <p:nvPr/>
        </p:nvSpPr>
        <p:spPr>
          <a:xfrm>
            <a:off x="1789263" y="4319272"/>
            <a:ext cx="739140" cy="3743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F5E66E-4934-3BB1-F3BE-2911E5ED682A}"/>
              </a:ext>
            </a:extLst>
          </p:cNvPr>
          <p:cNvCxnSpPr>
            <a:cxnSpLocks/>
          </p:cNvCxnSpPr>
          <p:nvPr/>
        </p:nvCxnSpPr>
        <p:spPr>
          <a:xfrm flipH="1">
            <a:off x="2423160" y="4506460"/>
            <a:ext cx="57912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416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F9EBE90-C0BD-8B76-F7A5-03E3DA286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143" y="2714999"/>
            <a:ext cx="6485714" cy="16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0"/>
            <a:ext cx="7886700" cy="79493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b="1" dirty="0"/>
              <a:t>Step 3 </a:t>
            </a:r>
            <a:r>
              <a:rPr lang="en-US" sz="2400" dirty="0"/>
              <a:t>– Install </a:t>
            </a:r>
            <a:r>
              <a:rPr lang="en-US" sz="2400" dirty="0">
                <a:hlinkClick r:id="rId3"/>
              </a:rPr>
              <a:t>Microsoft Visual Studio Code</a:t>
            </a:r>
            <a:r>
              <a:rPr lang="en-US" sz="2400" dirty="0"/>
              <a:t> by executing this command: </a:t>
            </a:r>
            <a:r>
              <a:rPr lang="en-US" sz="1800" b="1" dirty="0">
                <a:latin typeface="Consolas" panose="020B0609020204030204" pitchFamily="49" charset="0"/>
              </a:rPr>
              <a:t>brew install --cask visual-studio-code</a:t>
            </a:r>
            <a:endParaRPr lang="en-US" sz="24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8F8D88-B8DA-9283-2A56-0C2005FB6903}"/>
              </a:ext>
            </a:extLst>
          </p:cNvPr>
          <p:cNvSpPr/>
          <p:nvPr/>
        </p:nvSpPr>
        <p:spPr>
          <a:xfrm>
            <a:off x="1526406" y="3619319"/>
            <a:ext cx="2946534" cy="257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F5E66E-4934-3BB1-F3BE-2911E5ED682A}"/>
              </a:ext>
            </a:extLst>
          </p:cNvPr>
          <p:cNvCxnSpPr>
            <a:cxnSpLocks/>
          </p:cNvCxnSpPr>
          <p:nvPr/>
        </p:nvCxnSpPr>
        <p:spPr>
          <a:xfrm flipH="1">
            <a:off x="1714500" y="3291215"/>
            <a:ext cx="149527" cy="4121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435133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update -n base conda -y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git clone </a:t>
            </a:r>
            <a:r>
              <a:rPr lang="en-US" sz="2000" dirty="0">
                <a:latin typeface="Consolas" panose="020B0609020204030204" pitchFamily="49" charset="0"/>
                <a:hlinkClick r:id="rId2"/>
              </a:rPr>
              <a:t>https://github.com/dbiersach/qis101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source qis101/installers/mac-install.sh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E37884-B504-4048-8B5C-C46377D5F890}"/>
              </a:ext>
            </a:extLst>
          </p:cNvPr>
          <p:cNvSpPr txBox="1"/>
          <p:nvPr/>
        </p:nvSpPr>
        <p:spPr>
          <a:xfrm>
            <a:off x="1157133" y="1398216"/>
            <a:ext cx="6829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After Phase 1 completes, close that zsh window, and then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s</a:t>
            </a:r>
            <a:r>
              <a:rPr lang="en-US" sz="1800" b="1" dirty="0">
                <a:solidFill>
                  <a:srgbClr val="FF0000"/>
                </a:solidFill>
              </a:rPr>
              <a:t>tart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zsh (iTerm2) session and execute these </a:t>
            </a:r>
            <a:r>
              <a:rPr lang="en-US" sz="1800" b="1" u="sng" dirty="0">
                <a:solidFill>
                  <a:srgbClr val="FF0000"/>
                </a:solidFill>
              </a:rPr>
              <a:t>four</a:t>
            </a:r>
            <a:r>
              <a:rPr lang="en-US" sz="1800" b="1" dirty="0">
                <a:solidFill>
                  <a:srgbClr val="FF0000"/>
                </a:solidFill>
              </a:rPr>
              <a:t> commands: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A38B78-D1D9-4409-86DF-E91B180CB1CC}"/>
              </a:ext>
            </a:extLst>
          </p:cNvPr>
          <p:cNvSpPr txBox="1"/>
          <p:nvPr/>
        </p:nvSpPr>
        <p:spPr>
          <a:xfrm>
            <a:off x="1544496" y="3953590"/>
            <a:ext cx="6055009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Note</a:t>
            </a:r>
            <a:r>
              <a:rPr lang="en-US" dirty="0"/>
              <a:t>: If when trying to run </a:t>
            </a:r>
            <a:r>
              <a:rPr lang="en-US" b="1" dirty="0">
                <a:latin typeface="Consolas" panose="020B0609020204030204" pitchFamily="49" charset="0"/>
              </a:rPr>
              <a:t>conda update</a:t>
            </a:r>
            <a:r>
              <a:rPr lang="en-US" dirty="0"/>
              <a:t>… your computer says it </a:t>
            </a:r>
            <a:r>
              <a:rPr lang="en-US" dirty="0">
                <a:solidFill>
                  <a:srgbClr val="FF0000"/>
                </a:solidFill>
              </a:rPr>
              <a:t>cannot find 'conda'…</a:t>
            </a:r>
          </a:p>
          <a:p>
            <a:endParaRPr lang="en-US" dirty="0"/>
          </a:p>
          <a:p>
            <a:r>
              <a:rPr lang="en-US" dirty="0"/>
              <a:t>First, open a zsh session and change the working directory to the location of the conda executable on your filesystem. On macOS it is usually found in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$HOME/opt/miniconda3/</a:t>
            </a:r>
            <a:r>
              <a:rPr lang="en-US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condabin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  <a:p>
            <a:r>
              <a:rPr lang="en-US" dirty="0"/>
              <a:t>Then enter the following command: </a:t>
            </a:r>
            <a:r>
              <a:rPr lang="en-US" b="1" dirty="0">
                <a:latin typeface="Consolas" panose="020B0609020204030204" pitchFamily="49" charset="0"/>
              </a:rPr>
              <a:t>conda </a:t>
            </a:r>
            <a:r>
              <a:rPr lang="en-US" b="1" dirty="0" err="1">
                <a:latin typeface="Consolas" panose="020B0609020204030204" pitchFamily="49" charset="0"/>
              </a:rPr>
              <a:t>init</a:t>
            </a:r>
            <a:r>
              <a:rPr lang="en-US" b="1" dirty="0">
                <a:latin typeface="Consolas" panose="020B0609020204030204" pitchFamily="49" charset="0"/>
              </a:rPr>
              <a:t> zsh</a:t>
            </a:r>
          </a:p>
          <a:p>
            <a:r>
              <a:rPr lang="en-US" dirty="0"/>
              <a:t>Then close that zsh session, and restart Phase 2 on this slide</a:t>
            </a:r>
          </a:p>
        </p:txBody>
      </p:sp>
    </p:spTree>
    <p:extLst>
      <p:ext uri="{BB962C8B-B14F-4D97-AF65-F5344CB8AC3E}">
        <p14:creationId xmlns:p14="http://schemas.microsoft.com/office/powerpoint/2010/main" val="2415139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Downloading the Courseware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90487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b="1" dirty="0"/>
              <a:t>Note:</a:t>
            </a:r>
            <a:r>
              <a:rPr lang="en-US" sz="2400" dirty="0"/>
              <a:t> The courseware can be </a:t>
            </a:r>
            <a:r>
              <a:rPr lang="en-US" sz="2400" i="1" dirty="0"/>
              <a:t>manually</a:t>
            </a:r>
            <a:r>
              <a:rPr lang="en-US" sz="2400" dirty="0"/>
              <a:t> downloaded as a large single ZIP file from </a:t>
            </a:r>
            <a:r>
              <a:rPr lang="en-US" sz="2400" dirty="0">
                <a:hlinkClick r:id="rId2"/>
              </a:rPr>
              <a:t>https://github.com/dbiersach/qis101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E6040E0-00C9-2B00-3EBE-859E1AFFB17B}"/>
              </a:ext>
            </a:extLst>
          </p:cNvPr>
          <p:cNvGrpSpPr/>
          <p:nvPr/>
        </p:nvGrpSpPr>
        <p:grpSpPr>
          <a:xfrm>
            <a:off x="1848329" y="2919661"/>
            <a:ext cx="5447342" cy="3495268"/>
            <a:chOff x="1408617" y="3043645"/>
            <a:chExt cx="5447342" cy="349526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1A269FF-03EA-061B-7065-3E2673F86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8617" y="3043645"/>
              <a:ext cx="5447342" cy="34952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D95B10C-F8A3-4B3D-BB7C-7F58D043B332}"/>
                </a:ext>
              </a:extLst>
            </p:cNvPr>
            <p:cNvSpPr/>
            <p:nvPr/>
          </p:nvSpPr>
          <p:spPr>
            <a:xfrm>
              <a:off x="6173404" y="3875720"/>
              <a:ext cx="584617" cy="2848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46FB0CD-220D-4E98-89A5-5E43F831E8E8}"/>
                </a:ext>
              </a:extLst>
            </p:cNvPr>
            <p:cNvSpPr/>
            <p:nvPr/>
          </p:nvSpPr>
          <p:spPr>
            <a:xfrm>
              <a:off x="4318267" y="6056744"/>
              <a:ext cx="865915" cy="2848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CFD82FB7-2063-4C7B-92D3-992000512564}"/>
                </a:ext>
              </a:extLst>
            </p:cNvPr>
            <p:cNvCxnSpPr>
              <a:cxnSpLocks/>
              <a:stCxn id="7" idx="2"/>
              <a:endCxn id="8" idx="3"/>
            </p:cNvCxnSpPr>
            <p:nvPr/>
          </p:nvCxnSpPr>
          <p:spPr>
            <a:xfrm rot="5400000">
              <a:off x="4805639" y="4539076"/>
              <a:ext cx="2038618" cy="1281531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E177F43-3D6B-42AF-9B49-7A6404EC5BD7}"/>
                </a:ext>
              </a:extLst>
            </p:cNvPr>
            <p:cNvSpPr/>
            <p:nvPr/>
          </p:nvSpPr>
          <p:spPr>
            <a:xfrm>
              <a:off x="1408617" y="3070265"/>
              <a:ext cx="1791783" cy="2848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C2FA2749-160B-4794-8F08-2E9755DA7C80}"/>
                </a:ext>
              </a:extLst>
            </p:cNvPr>
            <p:cNvCxnSpPr>
              <a:cxnSpLocks/>
              <a:stCxn id="11" idx="3"/>
              <a:endCxn id="7" idx="0"/>
            </p:cNvCxnSpPr>
            <p:nvPr/>
          </p:nvCxnSpPr>
          <p:spPr>
            <a:xfrm>
              <a:off x="3200400" y="3212671"/>
              <a:ext cx="3265313" cy="663049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92167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3F57B0-6D5B-C2BF-2538-4AD033F3F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046" y="1541686"/>
            <a:ext cx="6471063" cy="46666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9CBC0D7-BAAF-4595-8B8D-49028CBE1F6B}"/>
              </a:ext>
            </a:extLst>
          </p:cNvPr>
          <p:cNvGrpSpPr/>
          <p:nvPr/>
        </p:nvGrpSpPr>
        <p:grpSpPr>
          <a:xfrm>
            <a:off x="4109488" y="2085861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42C46B2-8FD6-4CA6-93D8-3C7FFEF8C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1A7149-589D-4637-BAF9-8D7F2A0E879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F6D957-F9EB-4F0E-A01D-65F3F9561DFB}"/>
              </a:ext>
            </a:extLst>
          </p:cNvPr>
          <p:cNvGrpSpPr/>
          <p:nvPr/>
        </p:nvGrpSpPr>
        <p:grpSpPr>
          <a:xfrm>
            <a:off x="2344817" y="3319550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8D00062-97C0-44C8-B04D-63FB902E95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3A1312-E296-453A-8DA1-728B9CEB232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08CD26-084D-421F-AE8E-07043F8EC81D}"/>
              </a:ext>
            </a:extLst>
          </p:cNvPr>
          <p:cNvGrpSpPr/>
          <p:nvPr/>
        </p:nvGrpSpPr>
        <p:grpSpPr>
          <a:xfrm>
            <a:off x="5335481" y="3715695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862952-9736-442D-833D-EAE4AD3846E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4E7ECDA-78DF-4E70-B0BB-527FE52692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54E26CC-2421-47F9-A780-1A74B45FFB4A}"/>
              </a:ext>
            </a:extLst>
          </p:cNvPr>
          <p:cNvGrpSpPr/>
          <p:nvPr/>
        </p:nvGrpSpPr>
        <p:grpSpPr>
          <a:xfrm>
            <a:off x="4945969" y="5725326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D0AE70-A7C9-4C75-A8DA-CD72B0325A2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D2B68EE-A458-4A47-9AAB-74691BDFA8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9A3B547-FC8F-FCE0-202B-E6B0ED8A541A}"/>
              </a:ext>
            </a:extLst>
          </p:cNvPr>
          <p:cNvSpPr txBox="1"/>
          <p:nvPr/>
        </p:nvSpPr>
        <p:spPr>
          <a:xfrm>
            <a:off x="6020666" y="2782669"/>
            <a:ext cx="2332319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Your screen might not look </a:t>
            </a:r>
            <a:r>
              <a:rPr lang="en-US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exactly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like this</a:t>
            </a:r>
          </a:p>
        </p:txBody>
      </p:sp>
    </p:spTree>
    <p:extLst>
      <p:ext uri="{BB962C8B-B14F-4D97-AF65-F5344CB8AC3E}">
        <p14:creationId xmlns:p14="http://schemas.microsoft.com/office/powerpoint/2010/main" val="24297128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F67CAD-73E2-7F1E-2377-C28408BA3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568" y="3831690"/>
            <a:ext cx="4595782" cy="253830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activate qis101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$HOME/qis101/labs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 err="1">
                <a:latin typeface="Consolas" panose="020B0609020204030204" pitchFamily="49" charset="0"/>
              </a:rPr>
              <a:t>jupyter</a:t>
            </a:r>
            <a:r>
              <a:rPr lang="en-US" sz="2000" dirty="0">
                <a:latin typeface="Consolas" panose="020B0609020204030204" pitchFamily="49" charset="0"/>
              </a:rPr>
              <a:t> lab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6D845F-481B-449B-A258-B2D47FC47049}"/>
              </a:ext>
            </a:extLst>
          </p:cNvPr>
          <p:cNvSpPr txBox="1"/>
          <p:nvPr/>
        </p:nvSpPr>
        <p:spPr>
          <a:xfrm>
            <a:off x="885357" y="1398216"/>
            <a:ext cx="7373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Start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zsh (iTerm2) session and 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commands: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612E07F-473A-473D-898F-9163BBC4D7CD}"/>
              </a:ext>
            </a:extLst>
          </p:cNvPr>
          <p:cNvGrpSpPr/>
          <p:nvPr/>
        </p:nvGrpSpPr>
        <p:grpSpPr>
          <a:xfrm>
            <a:off x="4564946" y="4438486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0C8DDFF-47B8-4B03-A7BD-128195C259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4D15A3-22BE-4D75-BA14-446AA65E1DB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76A7CF-7396-46FD-8E49-ACC9BBBF13C0}"/>
              </a:ext>
            </a:extLst>
          </p:cNvPr>
          <p:cNvGrpSpPr/>
          <p:nvPr/>
        </p:nvGrpSpPr>
        <p:grpSpPr>
          <a:xfrm>
            <a:off x="4369213" y="5170252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658992F-C0BE-4D3B-94E5-8145F9CDE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B5592-D208-48DB-B8A4-54E47664486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862F43D-4543-4BA8-BE62-CDEAB3238540}"/>
              </a:ext>
            </a:extLst>
          </p:cNvPr>
          <p:cNvGrpSpPr/>
          <p:nvPr/>
        </p:nvGrpSpPr>
        <p:grpSpPr>
          <a:xfrm>
            <a:off x="3723825" y="5923007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6F54F8-0AC3-48B8-A876-9F3A04B41D9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D4D9574-9BAD-4616-B1F3-DCBADB11C7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CCF9A4F-3C50-B7BF-F55A-97935D2CC8ED}"/>
              </a:ext>
            </a:extLst>
          </p:cNvPr>
          <p:cNvSpPr txBox="1"/>
          <p:nvPr/>
        </p:nvSpPr>
        <p:spPr>
          <a:xfrm>
            <a:off x="4289118" y="2872621"/>
            <a:ext cx="2483935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This step will open your default web browser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4EEDEB2C-FF50-CCE3-5AFD-2A347A60A339}"/>
              </a:ext>
            </a:extLst>
          </p:cNvPr>
          <p:cNvSpPr/>
          <p:nvPr/>
        </p:nvSpPr>
        <p:spPr>
          <a:xfrm rot="10800000">
            <a:off x="2473134" y="3105101"/>
            <a:ext cx="1731624" cy="15142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01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B0AFA6-F1DC-60A8-BCF8-D0F605385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088"/>
          <a:stretch/>
        </p:blipFill>
        <p:spPr>
          <a:xfrm>
            <a:off x="951118" y="1628235"/>
            <a:ext cx="7241764" cy="44277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A55E845-C217-B6DD-F278-B8D44532484A}"/>
              </a:ext>
            </a:extLst>
          </p:cNvPr>
          <p:cNvSpPr/>
          <p:nvPr/>
        </p:nvSpPr>
        <p:spPr>
          <a:xfrm>
            <a:off x="1538989" y="3723630"/>
            <a:ext cx="2335967" cy="720952"/>
          </a:xfrm>
          <a:prstGeom prst="wedgeRoundRectCallout">
            <a:avLst>
              <a:gd name="adj1" fmla="val -51654"/>
              <a:gd name="adj2" fmla="val -1163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open the </a:t>
            </a:r>
            <a:r>
              <a:rPr lang="en-US" b="1" dirty="0"/>
              <a:t>Session 01 </a:t>
            </a:r>
            <a:r>
              <a:rPr lang="en-US" dirty="0"/>
              <a:t>folder</a:t>
            </a:r>
          </a:p>
        </p:txBody>
      </p:sp>
    </p:spTree>
    <p:extLst>
      <p:ext uri="{BB962C8B-B14F-4D97-AF65-F5344CB8AC3E}">
        <p14:creationId xmlns:p14="http://schemas.microsoft.com/office/powerpoint/2010/main" val="1036091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89C2EDF-1B9D-783B-809E-71805F758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04" y="1551971"/>
            <a:ext cx="7958670" cy="45417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68643" y="1651494"/>
            <a:ext cx="1798820" cy="575898"/>
          </a:xfrm>
          <a:prstGeom prst="wedgeRoundRectCallout">
            <a:avLst>
              <a:gd name="adj1" fmla="val 114845"/>
              <a:gd name="adj2" fmla="val 390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 then click the "Play" button 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4429594-581A-4F96-86CE-B1A2FE5F3FA7}"/>
              </a:ext>
            </a:extLst>
          </p:cNvPr>
          <p:cNvSpPr/>
          <p:nvPr/>
        </p:nvSpPr>
        <p:spPr>
          <a:xfrm>
            <a:off x="1096780" y="3551455"/>
            <a:ext cx="1901252" cy="575898"/>
          </a:xfrm>
          <a:prstGeom prst="wedgeRoundRectCallout">
            <a:avLst>
              <a:gd name="adj1" fmla="val -51654"/>
              <a:gd name="adj2" fmla="val -1288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open this file…</a:t>
            </a:r>
          </a:p>
        </p:txBody>
      </p:sp>
    </p:spTree>
    <p:extLst>
      <p:ext uri="{BB962C8B-B14F-4D97-AF65-F5344CB8AC3E}">
        <p14:creationId xmlns:p14="http://schemas.microsoft.com/office/powerpoint/2010/main" val="36894131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68BCB3-BA46-998A-3BA4-B9FE73BBE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381" y="1682931"/>
            <a:ext cx="6095238" cy="45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9806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83633" y="2572036"/>
            <a:ext cx="1611442" cy="575898"/>
          </a:xfrm>
          <a:prstGeom prst="wedgeRoundRectCallout">
            <a:avLst>
              <a:gd name="adj1" fmla="val 116841"/>
              <a:gd name="adj2" fmla="val -1262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the "Run" button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90DC95-9A99-41E5-8A0E-B374F7BB5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12" y="1315571"/>
            <a:ext cx="6672775" cy="53250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EF576C-4D10-4ACB-9135-E30DD836DC86}"/>
              </a:ext>
            </a:extLst>
          </p:cNvPr>
          <p:cNvSpPr/>
          <p:nvPr/>
        </p:nvSpPr>
        <p:spPr>
          <a:xfrm>
            <a:off x="1420249" y="4886793"/>
            <a:ext cx="689548" cy="2023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42EE0845-C73A-44A4-B134-B9DD9252099A}"/>
              </a:ext>
            </a:extLst>
          </p:cNvPr>
          <p:cNvSpPr/>
          <p:nvPr/>
        </p:nvSpPr>
        <p:spPr>
          <a:xfrm>
            <a:off x="2227289" y="3147934"/>
            <a:ext cx="2725712" cy="1347859"/>
          </a:xfrm>
          <a:prstGeom prst="wedgeRoundRectCallout">
            <a:avLst>
              <a:gd name="adj1" fmla="val -56805"/>
              <a:gd name="adj2" fmla="val 839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File…Shut Down, discard any changes, and then close this web browser window</a:t>
            </a:r>
          </a:p>
        </p:txBody>
      </p:sp>
    </p:spTree>
    <p:extLst>
      <p:ext uri="{BB962C8B-B14F-4D97-AF65-F5344CB8AC3E}">
        <p14:creationId xmlns:p14="http://schemas.microsoft.com/office/powerpoint/2010/main" val="2970669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12588A-3CD2-1CDB-5349-6A80A3FE5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137" y="3667500"/>
            <a:ext cx="4045725" cy="2825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0732BD1-7FDA-426E-68CE-024E99DB9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activate qis101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$HOME/qis101/labs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code qis101.code-workspace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1 </a:t>
            </a:r>
            <a:r>
              <a:rPr lang="en-US" sz="1800" b="1" dirty="0">
                <a:solidFill>
                  <a:srgbClr val="FF0000"/>
                </a:solidFill>
              </a:rPr>
              <a:t>- Start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zsh (iTerm2)</a:t>
            </a:r>
            <a:r>
              <a:rPr lang="en-US" sz="1800" b="1" dirty="0">
                <a:solidFill>
                  <a:srgbClr val="FF0000"/>
                </a:solidFill>
              </a:rPr>
              <a:t> session and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 (one line at a time):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C5CF807-D239-0770-F230-E690BECFC04B}"/>
              </a:ext>
            </a:extLst>
          </p:cNvPr>
          <p:cNvGrpSpPr/>
          <p:nvPr/>
        </p:nvGrpSpPr>
        <p:grpSpPr>
          <a:xfrm>
            <a:off x="5207489" y="4293186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9B37004-28C0-236A-98DB-E742C22EB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F36929-1F2E-1F78-1D81-AC638C2BAE6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A8B7507-320A-A37D-CD5F-F3242A827522}"/>
              </a:ext>
            </a:extLst>
          </p:cNvPr>
          <p:cNvGrpSpPr/>
          <p:nvPr/>
        </p:nvGrpSpPr>
        <p:grpSpPr>
          <a:xfrm>
            <a:off x="5123645" y="5162904"/>
            <a:ext cx="1076632" cy="369332"/>
            <a:chOff x="4704120" y="2356972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E5BF3C2-1701-85CD-25AB-6ECD96F018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C270F8-6A23-3CC2-7CA3-3BE8C3DFAEA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533CA2-F06D-C1E9-18C4-5132136F590D}"/>
              </a:ext>
            </a:extLst>
          </p:cNvPr>
          <p:cNvGrpSpPr/>
          <p:nvPr/>
        </p:nvGrpSpPr>
        <p:grpSpPr>
          <a:xfrm>
            <a:off x="5679179" y="6056165"/>
            <a:ext cx="1068643" cy="369332"/>
            <a:chOff x="3647644" y="4910075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EACA3B8-EC91-346B-C64B-B12C3D436FB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A219449-AD13-3A10-00FA-ED37F01BBD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81756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8E0BD5-F9F4-96C4-5766-C1266A6CB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190" y="2318804"/>
            <a:ext cx="5647619" cy="29619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2 </a:t>
            </a:r>
            <a:r>
              <a:rPr lang="en-US" sz="1800" b="1" dirty="0">
                <a:solidFill>
                  <a:srgbClr val="FF0000"/>
                </a:solidFill>
              </a:rPr>
              <a:t>– If prompted, select "Yes, I trust the authors"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B37004-28C0-236A-98DB-E742C22EB67F}"/>
              </a:ext>
            </a:extLst>
          </p:cNvPr>
          <p:cNvCxnSpPr>
            <a:cxnSpLocks/>
          </p:cNvCxnSpPr>
          <p:nvPr/>
        </p:nvCxnSpPr>
        <p:spPr>
          <a:xfrm flipH="1" flipV="1">
            <a:off x="2046157" y="4174760"/>
            <a:ext cx="519763" cy="419096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1905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98DE01-DCB1-29C4-608E-F8372504B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25" y="2498531"/>
            <a:ext cx="7559150" cy="2961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2157488" y="1533633"/>
            <a:ext cx="48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3 </a:t>
            </a:r>
            <a:r>
              <a:rPr lang="en-US" sz="1800" b="1" dirty="0">
                <a:solidFill>
                  <a:srgbClr val="FF0000"/>
                </a:solidFill>
              </a:rPr>
              <a:t>– Click on the </a:t>
            </a:r>
            <a:r>
              <a:rPr lang="en-US" sz="1800" b="1" dirty="0"/>
              <a:t>Session 01 </a:t>
            </a:r>
            <a:r>
              <a:rPr lang="en-US" sz="1800" b="1" dirty="0">
                <a:solidFill>
                  <a:srgbClr val="FF0000"/>
                </a:solidFill>
              </a:rPr>
              <a:t>folder and then double-click on the </a:t>
            </a:r>
            <a:r>
              <a:rPr lang="en-US" sz="1800" b="1" dirty="0"/>
              <a:t>welcome.py</a:t>
            </a:r>
            <a:r>
              <a:rPr lang="en-US" sz="1800" b="1" dirty="0">
                <a:solidFill>
                  <a:srgbClr val="FF0000"/>
                </a:solidFill>
              </a:rPr>
              <a:t> file to open it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1541192" y="3715181"/>
            <a:ext cx="2900597" cy="209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6F8249-2424-51CF-ABC1-D9768DB75739}"/>
              </a:ext>
            </a:extLst>
          </p:cNvPr>
          <p:cNvSpPr/>
          <p:nvPr/>
        </p:nvSpPr>
        <p:spPr>
          <a:xfrm>
            <a:off x="1871662" y="4443289"/>
            <a:ext cx="1119511" cy="209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8D71A15-5799-C212-4D81-C69D8F828DDE}"/>
              </a:ext>
            </a:extLst>
          </p:cNvPr>
          <p:cNvCxnSpPr>
            <a:cxnSpLocks/>
            <a:stCxn id="6" idx="2"/>
            <a:endCxn id="11" idx="1"/>
          </p:cNvCxnSpPr>
          <p:nvPr/>
        </p:nvCxnSpPr>
        <p:spPr>
          <a:xfrm rot="5400000">
            <a:off x="2119989" y="3676717"/>
            <a:ext cx="623177" cy="1119829"/>
          </a:xfrm>
          <a:prstGeom prst="bentConnector4">
            <a:avLst>
              <a:gd name="adj1" fmla="val 41581"/>
              <a:gd name="adj2" fmla="val 12041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0834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95298A-941E-22FD-7D73-E743F5958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143" y="2305045"/>
            <a:ext cx="4285714" cy="1209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5176915" y="3150385"/>
            <a:ext cx="1448737" cy="265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4 </a:t>
            </a:r>
            <a:r>
              <a:rPr lang="en-US" sz="1800" b="1" dirty="0">
                <a:solidFill>
                  <a:srgbClr val="FF0000"/>
                </a:solidFill>
              </a:rPr>
              <a:t>– If necessary, in the bottom right of the VS Code window, 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click the "Select Python Interpreter" button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6528217" y="2979517"/>
            <a:ext cx="644577" cy="25154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896664B-3628-868E-F495-96E660EF8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76" y="4260521"/>
            <a:ext cx="4009524" cy="16380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61AAE65-0F64-C003-B6F3-254ED12757EF}"/>
              </a:ext>
            </a:extLst>
          </p:cNvPr>
          <p:cNvSpPr/>
          <p:nvPr/>
        </p:nvSpPr>
        <p:spPr>
          <a:xfrm>
            <a:off x="1821052" y="5664631"/>
            <a:ext cx="782664" cy="2417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42AAC8-0BED-9D28-2AA7-85FC9D7AC310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2212384" y="5079568"/>
            <a:ext cx="554063" cy="585063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3F4EBEF-CF35-4BD1-7817-5382812405CC}"/>
              </a:ext>
            </a:extLst>
          </p:cNvPr>
          <p:cNvSpPr txBox="1"/>
          <p:nvPr/>
        </p:nvSpPr>
        <p:spPr>
          <a:xfrm>
            <a:off x="4963332" y="4479403"/>
            <a:ext cx="32027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Otherwise, click on the Python Interpreter version label near the </a:t>
            </a:r>
            <a:r>
              <a:rPr lang="en-US" b="1" dirty="0"/>
              <a:t>bottom-right</a:t>
            </a:r>
            <a:r>
              <a:rPr lang="en-US" b="1" dirty="0">
                <a:solidFill>
                  <a:srgbClr val="FF0000"/>
                </a:solidFill>
              </a:rPr>
              <a:t> of the main VS Code window</a:t>
            </a:r>
          </a:p>
        </p:txBody>
      </p:sp>
    </p:spTree>
    <p:extLst>
      <p:ext uri="{BB962C8B-B14F-4D97-AF65-F5344CB8AC3E}">
        <p14:creationId xmlns:p14="http://schemas.microsoft.com/office/powerpoint/2010/main" val="2451144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Installing the QIS101 Courseware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57792"/>
            <a:ext cx="7886700" cy="1970162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If running </a:t>
            </a:r>
            <a:r>
              <a:rPr lang="en-US" sz="2400" b="1" dirty="0"/>
              <a:t>Microsoft Windows</a:t>
            </a:r>
            <a:r>
              <a:rPr lang="en-US" sz="2400" dirty="0"/>
              <a:t>, go to </a:t>
            </a:r>
            <a:r>
              <a:rPr lang="en-US" sz="2400" dirty="0">
                <a:hlinkClick r:id="rId2" action="ppaction://hlinksldjump"/>
              </a:rPr>
              <a:t>slide #5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If running </a:t>
            </a:r>
            <a:r>
              <a:rPr lang="en-US" sz="2400" b="1" dirty="0"/>
              <a:t>Apple macOS</a:t>
            </a:r>
            <a:r>
              <a:rPr lang="en-US" sz="2400" dirty="0"/>
              <a:t>, go to </a:t>
            </a:r>
            <a:r>
              <a:rPr lang="en-US" sz="2400" dirty="0">
                <a:hlinkClick r:id="rId3" action="ppaction://hlinksldjump"/>
              </a:rPr>
              <a:t>slide # 24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If running </a:t>
            </a:r>
            <a:r>
              <a:rPr lang="en-US" sz="2400" b="1" dirty="0"/>
              <a:t>Ubuntu Linux</a:t>
            </a:r>
            <a:r>
              <a:rPr lang="en-US" sz="2400" dirty="0"/>
              <a:t>, go to </a:t>
            </a:r>
            <a:r>
              <a:rPr lang="en-US" sz="2400" dirty="0">
                <a:hlinkClick r:id="rId4" action="ppaction://hlinksldjump"/>
              </a:rPr>
              <a:t>slide # 44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If running </a:t>
            </a:r>
            <a:r>
              <a:rPr lang="en-US" sz="2400" b="1" dirty="0"/>
              <a:t>Google Chromebook Linux</a:t>
            </a:r>
            <a:r>
              <a:rPr lang="en-US" sz="2400" dirty="0"/>
              <a:t>, go to </a:t>
            </a:r>
            <a:r>
              <a:rPr lang="en-US" sz="2400" dirty="0">
                <a:hlinkClick r:id="rId5" action="ppaction://hlinksldjump"/>
              </a:rPr>
              <a:t>slide # 63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5E4649-1BAC-4780-97A4-96365CEC59AD}"/>
              </a:ext>
            </a:extLst>
          </p:cNvPr>
          <p:cNvSpPr txBox="1"/>
          <p:nvPr/>
        </p:nvSpPr>
        <p:spPr>
          <a:xfrm>
            <a:off x="1090590" y="5357500"/>
            <a:ext cx="696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Note</a:t>
            </a:r>
            <a:r>
              <a:rPr lang="en-US" dirty="0">
                <a:solidFill>
                  <a:srgbClr val="7030A0"/>
                </a:solidFill>
              </a:rPr>
              <a:t>: Your output may not look </a:t>
            </a:r>
            <a:r>
              <a:rPr lang="en-US" i="1" dirty="0">
                <a:solidFill>
                  <a:srgbClr val="7030A0"/>
                </a:solidFill>
              </a:rPr>
              <a:t>exactly</a:t>
            </a:r>
            <a:r>
              <a:rPr lang="en-US" dirty="0">
                <a:solidFill>
                  <a:srgbClr val="7030A0"/>
                </a:solidFill>
              </a:rPr>
              <a:t> like the following screen shots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A15352-09C4-4D07-9C85-032A508907F9}"/>
              </a:ext>
            </a:extLst>
          </p:cNvPr>
          <p:cNvSpPr txBox="1"/>
          <p:nvPr/>
        </p:nvSpPr>
        <p:spPr>
          <a:xfrm>
            <a:off x="2951187" y="4030323"/>
            <a:ext cx="3241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If you run into problems,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see the Troubleshooting Tips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at the end of this slide deck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A8124C-CA1F-6AB0-71ED-15CF980836D1}"/>
              </a:ext>
            </a:extLst>
          </p:cNvPr>
          <p:cNvSpPr/>
          <p:nvPr/>
        </p:nvSpPr>
        <p:spPr>
          <a:xfrm>
            <a:off x="3019582" y="4030323"/>
            <a:ext cx="3104836" cy="9233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97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88CF4C-BFB3-60C8-21AE-9390797B4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29" y="2501671"/>
            <a:ext cx="7982646" cy="19166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3248358" y="3683618"/>
            <a:ext cx="2269039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5 </a:t>
            </a:r>
            <a:r>
              <a:rPr lang="en-US" sz="1800" b="1" dirty="0">
                <a:solidFill>
                  <a:srgbClr val="FF0000"/>
                </a:solidFill>
              </a:rPr>
              <a:t>– Click the </a:t>
            </a:r>
            <a:r>
              <a:rPr lang="en-US" b="1" dirty="0"/>
              <a:t>Select at workspace level</a:t>
            </a:r>
            <a:r>
              <a:rPr lang="en-US" b="1" dirty="0">
                <a:solidFill>
                  <a:srgbClr val="FF0000"/>
                </a:solidFill>
              </a:rPr>
              <a:t> option (if shown)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in the top center of the VS Code window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5290670" y="3417868"/>
            <a:ext cx="453453" cy="36467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7158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2339FD-147C-D020-7C30-D092918F4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00" y="2364099"/>
            <a:ext cx="8195399" cy="31194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2946141" y="3559164"/>
            <a:ext cx="2269039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6 </a:t>
            </a:r>
            <a:r>
              <a:rPr lang="en-US" sz="1800" b="1" dirty="0">
                <a:solidFill>
                  <a:srgbClr val="FF0000"/>
                </a:solidFill>
              </a:rPr>
              <a:t>– Select the </a:t>
            </a:r>
            <a:r>
              <a:rPr lang="en-US" sz="1800" b="1" dirty="0"/>
              <a:t>qis101</a:t>
            </a:r>
            <a:r>
              <a:rPr lang="en-US" sz="1800" b="1" dirty="0">
                <a:solidFill>
                  <a:srgbClr val="FF0000"/>
                </a:solidFill>
              </a:rPr>
              <a:t> interpreter path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from the list of virtual environments on your computer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4080660" y="3234257"/>
            <a:ext cx="453453" cy="36467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6180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997E3A-1290-D07E-7322-D282CD9D6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88" y="2153719"/>
            <a:ext cx="7997125" cy="32185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6860669" y="2379498"/>
            <a:ext cx="262328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7 </a:t>
            </a:r>
            <a:r>
              <a:rPr lang="en-US" sz="1800" b="1" dirty="0">
                <a:solidFill>
                  <a:srgbClr val="FF0000"/>
                </a:solidFill>
              </a:rPr>
              <a:t>– Click the play button to run the Python program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H="1">
            <a:off x="6113639" y="2506301"/>
            <a:ext cx="839449" cy="816964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2378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A5D6AC-3059-5553-12A8-A40BAADBA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517" y="1988916"/>
            <a:ext cx="5864967" cy="44895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5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8D6C7A-81AF-B6DF-33F9-BEA55924079F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Close this window and VS Code when you are done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7304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1"/>
            <a:ext cx="7886700" cy="4552511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You must be running 64-bit </a:t>
            </a:r>
            <a:r>
              <a:rPr lang="en-US" sz="2400" b="1" dirty="0">
                <a:solidFill>
                  <a:srgbClr val="FF0000"/>
                </a:solidFill>
              </a:rPr>
              <a:t>Ubuntu 18.04 </a:t>
            </a:r>
            <a:r>
              <a:rPr lang="en-US" sz="2400" dirty="0"/>
              <a:t>(or later) with a minimum of 10GB of free disk space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1</a:t>
            </a:r>
            <a:r>
              <a:rPr lang="en-US" sz="2000" dirty="0"/>
              <a:t> – Install </a:t>
            </a:r>
            <a:r>
              <a:rPr lang="en-US" sz="2000" b="1" dirty="0"/>
              <a:t>Git</a:t>
            </a:r>
            <a:r>
              <a:rPr lang="en-US" sz="2000" dirty="0"/>
              <a:t> - </a:t>
            </a:r>
            <a:r>
              <a:rPr lang="en-US" sz="2000" dirty="0">
                <a:hlinkClick r:id="rId2"/>
              </a:rPr>
              <a:t>https://git-scm.com/book/en/v2/Getting-Started-Installing-Git</a:t>
            </a:r>
            <a:r>
              <a:rPr lang="en-US" sz="2000" dirty="0"/>
              <a:t> (I recommend installing via </a:t>
            </a:r>
            <a:r>
              <a:rPr lang="en-US" sz="2000" b="1" dirty="0" err="1">
                <a:solidFill>
                  <a:srgbClr val="7030A0"/>
                </a:solidFill>
              </a:rPr>
              <a:t>sudo</a:t>
            </a:r>
            <a:r>
              <a:rPr lang="en-US" sz="2000" b="1" dirty="0">
                <a:solidFill>
                  <a:srgbClr val="7030A0"/>
                </a:solidFill>
              </a:rPr>
              <a:t> apt install git-all</a:t>
            </a:r>
            <a:r>
              <a:rPr lang="en-US" sz="20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2</a:t>
            </a:r>
            <a:r>
              <a:rPr lang="en-US" sz="2000" dirty="0"/>
              <a:t> – Install </a:t>
            </a:r>
            <a:r>
              <a:rPr lang="en-US" sz="2000" b="1" dirty="0"/>
              <a:t>Miniconda3</a:t>
            </a:r>
            <a:r>
              <a:rPr lang="en-US" sz="2000" dirty="0"/>
              <a:t> for Linux - read this first: </a:t>
            </a:r>
            <a:r>
              <a:rPr lang="en-US" sz="2000" dirty="0">
                <a:hlinkClick r:id="rId3"/>
              </a:rPr>
              <a:t>https://docs.conda.io/projects/conda/en/latest/user-guide/install/linux.html</a:t>
            </a:r>
            <a:r>
              <a:rPr lang="en-US" sz="2000" dirty="0"/>
              <a:t> - then do this </a:t>
            </a:r>
            <a:r>
              <a:rPr lang="en-US" sz="2000" b="1" dirty="0">
                <a:solidFill>
                  <a:srgbClr val="FF0000"/>
                </a:solidFill>
              </a:rPr>
              <a:t>(see next </a:t>
            </a:r>
            <a:r>
              <a:rPr lang="en-US" sz="2000" b="1" u="sng" dirty="0">
                <a:solidFill>
                  <a:srgbClr val="FF0000"/>
                </a:solidFill>
              </a:rPr>
              <a:t>two</a:t>
            </a:r>
            <a:r>
              <a:rPr lang="en-US" sz="2000" b="1" dirty="0">
                <a:solidFill>
                  <a:srgbClr val="FF0000"/>
                </a:solidFill>
              </a:rPr>
              <a:t> slides)</a:t>
            </a: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lphaLcParenR"/>
            </a:pPr>
            <a:r>
              <a:rPr lang="en-US" sz="1600" dirty="0"/>
              <a:t>If on an </a:t>
            </a:r>
            <a:r>
              <a:rPr lang="en-US" sz="1600" b="1" dirty="0">
                <a:solidFill>
                  <a:srgbClr val="FF0000"/>
                </a:solidFill>
              </a:rPr>
              <a:t>Intel</a:t>
            </a:r>
            <a:r>
              <a:rPr lang="en-US" sz="1600" dirty="0"/>
              <a:t> PC: download the script </a:t>
            </a:r>
            <a:r>
              <a:rPr lang="en-US" sz="1600" b="1" dirty="0"/>
              <a:t>Miniconda3 Linux 64-bit</a:t>
            </a:r>
            <a:r>
              <a:rPr lang="en-US" sz="1600" dirty="0"/>
              <a:t> </a:t>
            </a:r>
            <a:r>
              <a:rPr lang="en-US" sz="1600" dirty="0">
                <a:hlinkClick r:id="rId4"/>
              </a:rPr>
              <a:t>https://repo.anaconda.com/miniconda/Miniconda3-latest-Linux-x86_64.sh</a:t>
            </a:r>
            <a:endParaRPr lang="en-US" sz="1600" dirty="0"/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lphaLcParenR"/>
            </a:pPr>
            <a:r>
              <a:rPr lang="en-US" sz="1600" dirty="0"/>
              <a:t>If on an </a:t>
            </a:r>
            <a:r>
              <a:rPr lang="en-US" sz="1600" b="1" dirty="0">
                <a:solidFill>
                  <a:srgbClr val="FF0000"/>
                </a:solidFill>
              </a:rPr>
              <a:t>ARM</a:t>
            </a:r>
            <a:r>
              <a:rPr lang="en-US" sz="1600" dirty="0"/>
              <a:t> PC: download the script </a:t>
            </a:r>
            <a:r>
              <a:rPr lang="en-US" sz="1600" b="1" dirty="0"/>
              <a:t>Miniconda3 Linux-aarch64 64-bit</a:t>
            </a:r>
            <a:r>
              <a:rPr lang="en-US" sz="1600" dirty="0"/>
              <a:t> </a:t>
            </a:r>
            <a:r>
              <a:rPr lang="en-US" sz="1600" dirty="0">
                <a:hlinkClick r:id="rId5"/>
              </a:rPr>
              <a:t>https://repo.anaconda.com/miniconda/Miniconda3-latest-Linux-aarch64.sh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15F114-B357-4530-A601-720E9069E45C}"/>
              </a:ext>
            </a:extLst>
          </p:cNvPr>
          <p:cNvSpPr txBox="1">
            <a:spLocks/>
          </p:cNvSpPr>
          <p:nvPr/>
        </p:nvSpPr>
        <p:spPr>
          <a:xfrm>
            <a:off x="628650" y="3070693"/>
            <a:ext cx="7886700" cy="31577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722994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B9FEE01-B1CD-4202-8C62-FAE5AC91C2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03" t="32169" r="4205" b="36110"/>
          <a:stretch/>
        </p:blipFill>
        <p:spPr>
          <a:xfrm>
            <a:off x="899383" y="4566725"/>
            <a:ext cx="7345234" cy="13015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033" y="2157674"/>
            <a:ext cx="8080635" cy="2933519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cd $HOME/Downloads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bash Miniconda3-latest-Linux-x86_64.sh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or</a:t>
            </a: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cd $HOME/Downloads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bash Miniconda3-latest-Linux-aarch64.sh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BA8990C-8D06-4B4B-B540-76D7B4817B52}"/>
              </a:ext>
            </a:extLst>
          </p:cNvPr>
          <p:cNvGrpSpPr/>
          <p:nvPr/>
        </p:nvGrpSpPr>
        <p:grpSpPr>
          <a:xfrm>
            <a:off x="5103965" y="497289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A244521-213D-4FD1-9F2D-96041FB745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B66372-C288-4D9D-B01F-78B8E14A4E2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1CBBD2B-AAA6-4264-ACEA-9C8EE7E37806}"/>
              </a:ext>
            </a:extLst>
          </p:cNvPr>
          <p:cNvGrpSpPr/>
          <p:nvPr/>
        </p:nvGrpSpPr>
        <p:grpSpPr>
          <a:xfrm>
            <a:off x="7645036" y="5150541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F9625D8-B7AB-40E2-A4F3-ED025842F0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2956BA-88B4-43F2-BBC3-0024A9E4E09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151E37B-5399-4623-B6FD-F5856A89BC87}"/>
              </a:ext>
            </a:extLst>
          </p:cNvPr>
          <p:cNvSpPr txBox="1"/>
          <p:nvPr/>
        </p:nvSpPr>
        <p:spPr>
          <a:xfrm>
            <a:off x="1337872" y="1398216"/>
            <a:ext cx="6468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To run the Miniconda install script that you downloaded,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open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Terminal session, and execute these </a:t>
            </a:r>
            <a:r>
              <a:rPr lang="en-US" sz="1800" b="1" u="sng" dirty="0">
                <a:solidFill>
                  <a:srgbClr val="FF0000"/>
                </a:solidFill>
              </a:rPr>
              <a:t>two</a:t>
            </a:r>
            <a:r>
              <a:rPr lang="en-US" sz="1800" b="1" dirty="0">
                <a:solidFill>
                  <a:srgbClr val="FF0000"/>
                </a:solidFill>
              </a:rPr>
              <a:t> commands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790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51E37B-5399-4623-B6FD-F5856A89BC87}"/>
              </a:ext>
            </a:extLst>
          </p:cNvPr>
          <p:cNvSpPr txBox="1"/>
          <p:nvPr/>
        </p:nvSpPr>
        <p:spPr>
          <a:xfrm>
            <a:off x="1337872" y="1398216"/>
            <a:ext cx="6468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When prompted "Do you wish the installer to initialize Miniconda3 by running conda </a:t>
            </a:r>
            <a:r>
              <a:rPr lang="en-US" sz="1800" b="1" dirty="0" err="1">
                <a:solidFill>
                  <a:srgbClr val="FF0000"/>
                </a:solidFill>
              </a:rPr>
              <a:t>init</a:t>
            </a:r>
            <a:r>
              <a:rPr lang="en-US" b="1" dirty="0">
                <a:solidFill>
                  <a:srgbClr val="FF0000"/>
                </a:solidFill>
              </a:rPr>
              <a:t>? [</a:t>
            </a:r>
            <a:r>
              <a:rPr lang="en-US" b="1" dirty="0" err="1">
                <a:solidFill>
                  <a:srgbClr val="FF0000"/>
                </a:solidFill>
              </a:rPr>
              <a:t>yes|no</a:t>
            </a:r>
            <a:r>
              <a:rPr lang="en-US" b="1" dirty="0">
                <a:solidFill>
                  <a:srgbClr val="FF0000"/>
                </a:solidFill>
              </a:rPr>
              <a:t>]" enter </a:t>
            </a:r>
            <a:r>
              <a:rPr lang="en-US" b="1" dirty="0"/>
              <a:t>yes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AD1F81-2758-CD37-AABE-C711F4B89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013" y="2399378"/>
            <a:ext cx="6033973" cy="395697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8021AE7-08A9-7BB8-88B1-A648798063CA}"/>
              </a:ext>
            </a:extLst>
          </p:cNvPr>
          <p:cNvGrpSpPr/>
          <p:nvPr/>
        </p:nvGrpSpPr>
        <p:grpSpPr>
          <a:xfrm>
            <a:off x="2531246" y="6073273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6AE0BCE-D6E9-0531-9435-6BF3FE8A95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973AB31-D42C-573D-3CAD-BCC7EB56E58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D4CC17E7-F4A9-19B8-60A1-E81699FF518E}"/>
              </a:ext>
            </a:extLst>
          </p:cNvPr>
          <p:cNvSpPr/>
          <p:nvPr/>
        </p:nvSpPr>
        <p:spPr>
          <a:xfrm>
            <a:off x="1456841" y="5897105"/>
            <a:ext cx="4145796" cy="459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019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DA12EA4-ADE5-199E-3E25-4EB657BF8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762" y="3076442"/>
            <a:ext cx="6990476" cy="12095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A8F8D88-B8DA-9283-2A56-0C2005FB6903}"/>
              </a:ext>
            </a:extLst>
          </p:cNvPr>
          <p:cNvSpPr/>
          <p:nvPr/>
        </p:nvSpPr>
        <p:spPr>
          <a:xfrm>
            <a:off x="4206337" y="3529869"/>
            <a:ext cx="2890675" cy="2412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0"/>
            <a:ext cx="7886700" cy="110345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b="1" dirty="0"/>
              <a:t>Step 3 </a:t>
            </a:r>
            <a:r>
              <a:rPr lang="en-US" sz="2400" dirty="0"/>
              <a:t>– Close that terminal session and open a new terminal session – then install Microsoft Visual Studio code using a snap package: </a:t>
            </a:r>
            <a:r>
              <a:rPr lang="en-US" sz="1800" b="1" dirty="0" err="1">
                <a:latin typeface="Consolas" panose="020B0609020204030204" pitchFamily="49" charset="0"/>
              </a:rPr>
              <a:t>sudo</a:t>
            </a:r>
            <a:r>
              <a:rPr lang="en-US" sz="1800" b="1" dirty="0">
                <a:latin typeface="Consolas" panose="020B0609020204030204" pitchFamily="49" charset="0"/>
              </a:rPr>
              <a:t> snap install --classic code</a:t>
            </a:r>
            <a:endParaRPr lang="en-US" sz="2400" b="1" dirty="0">
              <a:latin typeface="Consolas" panose="020B06090202040302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F5E66E-4934-3BB1-F3BE-2911E5ED682A}"/>
              </a:ext>
            </a:extLst>
          </p:cNvPr>
          <p:cNvCxnSpPr>
            <a:cxnSpLocks/>
          </p:cNvCxnSpPr>
          <p:nvPr/>
        </p:nvCxnSpPr>
        <p:spPr>
          <a:xfrm flipV="1">
            <a:off x="3690287" y="3681204"/>
            <a:ext cx="564213" cy="3313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6399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435133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update -n base conda -y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git clone </a:t>
            </a:r>
            <a:r>
              <a:rPr lang="en-US" sz="2000" dirty="0">
                <a:latin typeface="Consolas" panose="020B0609020204030204" pitchFamily="49" charset="0"/>
                <a:hlinkClick r:id="rId2"/>
              </a:rPr>
              <a:t>https://github.com/dbiersach/qis101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source qis101/installers/ubuntu-install.sh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E37884-B504-4048-8B5C-C46377D5F890}"/>
              </a:ext>
            </a:extLst>
          </p:cNvPr>
          <p:cNvSpPr txBox="1"/>
          <p:nvPr/>
        </p:nvSpPr>
        <p:spPr>
          <a:xfrm>
            <a:off x="983260" y="1358682"/>
            <a:ext cx="7177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After Phase 1 completes, close that terminal window, and then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s</a:t>
            </a:r>
            <a:r>
              <a:rPr lang="en-US" sz="1800" b="1" dirty="0">
                <a:solidFill>
                  <a:srgbClr val="FF0000"/>
                </a:solidFill>
              </a:rPr>
              <a:t>tart a Terminal session and execute these </a:t>
            </a:r>
            <a:r>
              <a:rPr lang="en-US" sz="1800" b="1" u="sng" dirty="0">
                <a:solidFill>
                  <a:srgbClr val="FF0000"/>
                </a:solidFill>
              </a:rPr>
              <a:t>four</a:t>
            </a:r>
            <a:r>
              <a:rPr lang="en-US" sz="1800" b="1" dirty="0">
                <a:solidFill>
                  <a:srgbClr val="FF0000"/>
                </a:solidFill>
              </a:rPr>
              <a:t> commands: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62EC06-AA58-4873-AED7-7786D8C04F7F}"/>
              </a:ext>
            </a:extLst>
          </p:cNvPr>
          <p:cNvSpPr txBox="1"/>
          <p:nvPr/>
        </p:nvSpPr>
        <p:spPr>
          <a:xfrm>
            <a:off x="1296649" y="4048027"/>
            <a:ext cx="6550701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Note: If when trying to run </a:t>
            </a:r>
            <a:r>
              <a:rPr lang="en-US" b="1" dirty="0"/>
              <a:t>conda update</a:t>
            </a:r>
            <a:r>
              <a:rPr lang="en-US" dirty="0"/>
              <a:t>… your computer says it </a:t>
            </a:r>
            <a:r>
              <a:rPr lang="en-US" dirty="0">
                <a:solidFill>
                  <a:srgbClr val="FF0000"/>
                </a:solidFill>
              </a:rPr>
              <a:t>cannot find 'conda'…</a:t>
            </a:r>
          </a:p>
          <a:p>
            <a:endParaRPr lang="en-US" dirty="0"/>
          </a:p>
          <a:p>
            <a:r>
              <a:rPr lang="en-US" dirty="0"/>
              <a:t>First, open a Terminal session and change the working directory to the location of the conda executable on your filesystem. On Ubuntu it is usually found in </a:t>
            </a:r>
            <a:r>
              <a:rPr lang="en-US" sz="1600" b="1" dirty="0">
                <a:latin typeface="Consolas" panose="020B0609020204030204" pitchFamily="49" charset="0"/>
              </a:rPr>
              <a:t>$HOME/opt/miniconda3/</a:t>
            </a:r>
            <a:r>
              <a:rPr lang="en-US" sz="1600" b="1" dirty="0" err="1">
                <a:latin typeface="Consolas" panose="020B0609020204030204" pitchFamily="49" charset="0"/>
              </a:rPr>
              <a:t>condabin</a:t>
            </a:r>
            <a:endParaRPr lang="en-US" b="1" dirty="0"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en-US" dirty="0"/>
              <a:t>Then enter the following command: </a:t>
            </a:r>
            <a:r>
              <a:rPr lang="en-US" b="1" dirty="0">
                <a:latin typeface="Consolas" panose="020B0609020204030204" pitchFamily="49" charset="0"/>
              </a:rPr>
              <a:t>conda </a:t>
            </a:r>
            <a:r>
              <a:rPr lang="en-US" b="1" dirty="0" err="1">
                <a:latin typeface="Consolas" panose="020B0609020204030204" pitchFamily="49" charset="0"/>
              </a:rPr>
              <a:t>init</a:t>
            </a:r>
            <a:r>
              <a:rPr lang="en-US" b="1" dirty="0">
                <a:latin typeface="Consolas" panose="020B0609020204030204" pitchFamily="49" charset="0"/>
              </a:rPr>
              <a:t> bash</a:t>
            </a:r>
          </a:p>
          <a:p>
            <a:r>
              <a:rPr lang="en-US" dirty="0"/>
              <a:t>Then close that Terminal session, and restart Phase 2 on this slide</a:t>
            </a:r>
          </a:p>
        </p:txBody>
      </p:sp>
    </p:spTree>
    <p:extLst>
      <p:ext uri="{BB962C8B-B14F-4D97-AF65-F5344CB8AC3E}">
        <p14:creationId xmlns:p14="http://schemas.microsoft.com/office/powerpoint/2010/main" val="6058710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09C106-F490-9C3D-090E-65E83E536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41" y="1377278"/>
            <a:ext cx="7526718" cy="49291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9CBC0D7-BAAF-4595-8B8D-49028CBE1F6B}"/>
              </a:ext>
            </a:extLst>
          </p:cNvPr>
          <p:cNvGrpSpPr/>
          <p:nvPr/>
        </p:nvGrpSpPr>
        <p:grpSpPr>
          <a:xfrm>
            <a:off x="7026185" y="1799274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42C46B2-8FD6-4CA6-93D8-3C7FFEF8C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1A7149-589D-4637-BAF9-8D7F2A0E879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F6D957-F9EB-4F0E-A01D-65F3F9561DFB}"/>
              </a:ext>
            </a:extLst>
          </p:cNvPr>
          <p:cNvGrpSpPr/>
          <p:nvPr/>
        </p:nvGrpSpPr>
        <p:grpSpPr>
          <a:xfrm>
            <a:off x="5045481" y="2882444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8D00062-97C0-44C8-B04D-63FB902E95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3A1312-E296-453A-8DA1-728B9CEB232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08CD26-084D-421F-AE8E-07043F8EC81D}"/>
              </a:ext>
            </a:extLst>
          </p:cNvPr>
          <p:cNvGrpSpPr/>
          <p:nvPr/>
        </p:nvGrpSpPr>
        <p:grpSpPr>
          <a:xfrm>
            <a:off x="4466906" y="3352134"/>
            <a:ext cx="849426" cy="623422"/>
            <a:chOff x="3444538" y="4933567"/>
            <a:chExt cx="849426" cy="62342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862952-9736-442D-833D-EAE4AD3846ED}"/>
                </a:ext>
              </a:extLst>
            </p:cNvPr>
            <p:cNvSpPr txBox="1"/>
            <p:nvPr/>
          </p:nvSpPr>
          <p:spPr>
            <a:xfrm>
              <a:off x="3910506" y="5187657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4E7ECDA-78DF-4E70-B0BB-527FE52692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44538" y="4933567"/>
              <a:ext cx="532197" cy="34584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54E26CC-2421-47F9-A780-1A74B45FFB4A}"/>
              </a:ext>
            </a:extLst>
          </p:cNvPr>
          <p:cNvGrpSpPr/>
          <p:nvPr/>
        </p:nvGrpSpPr>
        <p:grpSpPr>
          <a:xfrm>
            <a:off x="8102817" y="4211575"/>
            <a:ext cx="795991" cy="623896"/>
            <a:chOff x="3857276" y="5312585"/>
            <a:chExt cx="795991" cy="62389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D0AE70-A7C9-4C75-A8DA-CD72B0325A2A}"/>
                </a:ext>
              </a:extLst>
            </p:cNvPr>
            <p:cNvSpPr txBox="1"/>
            <p:nvPr/>
          </p:nvSpPr>
          <p:spPr>
            <a:xfrm>
              <a:off x="4269809" y="531258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D2B68EE-A458-4A47-9AAB-74691BDFA8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57276" y="5594437"/>
              <a:ext cx="483542" cy="34204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24AC315-5BBD-852F-1CCA-FA32E470ECEE}"/>
              </a:ext>
            </a:extLst>
          </p:cNvPr>
          <p:cNvSpPr txBox="1"/>
          <p:nvPr/>
        </p:nvSpPr>
        <p:spPr>
          <a:xfrm>
            <a:off x="6457950" y="2326216"/>
            <a:ext cx="2332319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Your screen might not look </a:t>
            </a:r>
            <a:r>
              <a:rPr lang="en-US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exactly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like this</a:t>
            </a:r>
          </a:p>
        </p:txBody>
      </p:sp>
    </p:spTree>
    <p:extLst>
      <p:ext uri="{BB962C8B-B14F-4D97-AF65-F5344CB8AC3E}">
        <p14:creationId xmlns:p14="http://schemas.microsoft.com/office/powerpoint/2010/main" val="817525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0"/>
            <a:ext cx="7886700" cy="5082122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You must be running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b="1" dirty="0">
                <a:solidFill>
                  <a:srgbClr val="00B050"/>
                </a:solidFill>
              </a:rPr>
              <a:t>64-bit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Windows 10 (or later) with an </a:t>
            </a:r>
            <a:r>
              <a:rPr lang="en-US" sz="2400" b="1" dirty="0">
                <a:solidFill>
                  <a:srgbClr val="0070C0"/>
                </a:solidFill>
              </a:rPr>
              <a:t>Intel CPU </a:t>
            </a:r>
            <a:r>
              <a:rPr lang="en-US" sz="2400" dirty="0"/>
              <a:t>and a minimum of 10GB of free disk space - you will need </a:t>
            </a:r>
            <a:r>
              <a:rPr lang="en-US" sz="2400" b="1" dirty="0">
                <a:solidFill>
                  <a:srgbClr val="FF0000"/>
                </a:solidFill>
              </a:rPr>
              <a:t>local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administrator</a:t>
            </a:r>
            <a:r>
              <a:rPr lang="en-US" sz="2400" dirty="0"/>
              <a:t> rights on your machine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1 </a:t>
            </a:r>
            <a:r>
              <a:rPr lang="en-US" sz="2000" dirty="0"/>
              <a:t>– Install the latest (non-preview) </a:t>
            </a:r>
            <a:r>
              <a:rPr lang="en-US" sz="2000" b="1" dirty="0"/>
              <a:t>PowerShell 7 (or </a:t>
            </a:r>
            <a:r>
              <a:rPr lang="en-US" sz="2000" dirty="0"/>
              <a:t>later) version using its associated </a:t>
            </a:r>
            <a:r>
              <a:rPr lang="en-US" sz="2000" b="1" dirty="0">
                <a:solidFill>
                  <a:srgbClr val="7030A0"/>
                </a:solidFill>
              </a:rPr>
              <a:t>PowerShell-#.#.#-win-x64.msi </a:t>
            </a:r>
            <a:r>
              <a:rPr lang="en-US" sz="2000" dirty="0"/>
              <a:t>file (in the </a:t>
            </a:r>
            <a:r>
              <a:rPr lang="en-US" sz="2000" b="1" dirty="0"/>
              <a:t>Assets</a:t>
            </a:r>
            <a:r>
              <a:rPr lang="en-US" sz="2000" dirty="0"/>
              <a:t> section) at </a:t>
            </a:r>
            <a:r>
              <a:rPr lang="en-US" sz="2000" dirty="0">
                <a:hlinkClick r:id="rId2"/>
              </a:rPr>
              <a:t>https://github.com/PowerShell/PowerShell/releases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2 </a:t>
            </a:r>
            <a:r>
              <a:rPr lang="en-US" sz="2000" dirty="0"/>
              <a:t>- Run the Standalone Installer 64-bit</a:t>
            </a:r>
            <a:r>
              <a:rPr lang="en-US" sz="2000" b="1" dirty="0"/>
              <a:t> Git </a:t>
            </a:r>
            <a:r>
              <a:rPr lang="en-US" sz="2000" dirty="0"/>
              <a:t>for Windows Setup at </a:t>
            </a:r>
            <a:r>
              <a:rPr lang="en-US" sz="2000" dirty="0">
                <a:hlinkClick r:id="rId3"/>
              </a:rPr>
              <a:t>https://git-scm.com/download/win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3 </a:t>
            </a:r>
            <a:r>
              <a:rPr lang="en-US" sz="2000" dirty="0"/>
              <a:t>– Install the latest </a:t>
            </a:r>
            <a:r>
              <a:rPr lang="en-US" sz="2000" b="1" dirty="0"/>
              <a:t>Miniconda3 </a:t>
            </a:r>
            <a:r>
              <a:rPr lang="en-US" sz="2000" dirty="0"/>
              <a:t>Windows</a:t>
            </a:r>
            <a:r>
              <a:rPr lang="en-US" sz="2000" b="1" dirty="0"/>
              <a:t> </a:t>
            </a:r>
            <a:r>
              <a:rPr lang="en-US" sz="2000" dirty="0"/>
              <a:t>(64-bit) at </a:t>
            </a:r>
            <a:r>
              <a:rPr lang="en-US" sz="2000" dirty="0">
                <a:hlinkClick r:id="rId4"/>
              </a:rPr>
              <a:t>https://repo.anaconda.com/miniconda/Miniconda3-latest-Windows-x86_64.exe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918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0E7F4F-B5C2-3DE9-7BD0-0D7E57911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72" y="3589676"/>
            <a:ext cx="6942857" cy="155238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activate qis101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$HOME/qis101/labs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 err="1">
                <a:latin typeface="Consolas" panose="020B0609020204030204" pitchFamily="49" charset="0"/>
              </a:rPr>
              <a:t>jupyter</a:t>
            </a:r>
            <a:r>
              <a:rPr lang="en-US" sz="2000" dirty="0">
                <a:latin typeface="Consolas" panose="020B0609020204030204" pitchFamily="49" charset="0"/>
              </a:rPr>
              <a:t> lab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6D845F-481B-449B-A258-B2D47FC47049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Start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Terminal session and 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 (one line at a time):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612E07F-473A-473D-898F-9163BBC4D7CD}"/>
              </a:ext>
            </a:extLst>
          </p:cNvPr>
          <p:cNvGrpSpPr/>
          <p:nvPr/>
        </p:nvGrpSpPr>
        <p:grpSpPr>
          <a:xfrm>
            <a:off x="6116638" y="3963783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0C8DDFF-47B8-4B03-A7BD-128195C259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4D15A3-22BE-4D75-BA14-446AA65E1DB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76A7CF-7396-46FD-8E49-ACC9BBBF13C0}"/>
              </a:ext>
            </a:extLst>
          </p:cNvPr>
          <p:cNvGrpSpPr/>
          <p:nvPr/>
        </p:nvGrpSpPr>
        <p:grpSpPr>
          <a:xfrm>
            <a:off x="6316419" y="4136044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658992F-C0BE-4D3B-94E5-8145F9CDE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B5592-D208-48DB-B8A4-54E47664486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862F43D-4543-4BA8-BE62-CDEAB3238540}"/>
              </a:ext>
            </a:extLst>
          </p:cNvPr>
          <p:cNvGrpSpPr/>
          <p:nvPr/>
        </p:nvGrpSpPr>
        <p:grpSpPr>
          <a:xfrm>
            <a:off x="6719330" y="4316447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6F54F8-0AC3-48B8-A876-9F3A04B41D9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D4D9574-9BAD-4616-B1F3-DCBADB11C7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5052955-1BC1-85F5-C98A-EBDB539577E0}"/>
              </a:ext>
            </a:extLst>
          </p:cNvPr>
          <p:cNvSpPr txBox="1"/>
          <p:nvPr/>
        </p:nvSpPr>
        <p:spPr>
          <a:xfrm>
            <a:off x="4221565" y="2870355"/>
            <a:ext cx="2483935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This step will open your default web browser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40A963A-A8A4-9F5F-3F51-41C2F70AA74B}"/>
              </a:ext>
            </a:extLst>
          </p:cNvPr>
          <p:cNvSpPr/>
          <p:nvPr/>
        </p:nvSpPr>
        <p:spPr>
          <a:xfrm rot="10800000">
            <a:off x="2405581" y="3102835"/>
            <a:ext cx="1731624" cy="15142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0515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B0AFA6-F1DC-60A8-BCF8-D0F605385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088"/>
          <a:stretch/>
        </p:blipFill>
        <p:spPr>
          <a:xfrm>
            <a:off x="951118" y="1628235"/>
            <a:ext cx="7241764" cy="44277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A55E845-C217-B6DD-F278-B8D44532484A}"/>
              </a:ext>
            </a:extLst>
          </p:cNvPr>
          <p:cNvSpPr/>
          <p:nvPr/>
        </p:nvSpPr>
        <p:spPr>
          <a:xfrm>
            <a:off x="1538989" y="3723630"/>
            <a:ext cx="2335967" cy="720952"/>
          </a:xfrm>
          <a:prstGeom prst="wedgeRoundRectCallout">
            <a:avLst>
              <a:gd name="adj1" fmla="val -51654"/>
              <a:gd name="adj2" fmla="val -1163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open the </a:t>
            </a:r>
            <a:r>
              <a:rPr lang="en-US" b="1" dirty="0"/>
              <a:t>Session 01 </a:t>
            </a:r>
            <a:r>
              <a:rPr lang="en-US" dirty="0"/>
              <a:t>folder</a:t>
            </a:r>
          </a:p>
        </p:txBody>
      </p:sp>
    </p:spTree>
    <p:extLst>
      <p:ext uri="{BB962C8B-B14F-4D97-AF65-F5344CB8AC3E}">
        <p14:creationId xmlns:p14="http://schemas.microsoft.com/office/powerpoint/2010/main" val="42197071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89C2EDF-1B9D-783B-809E-71805F758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04" y="1551971"/>
            <a:ext cx="7958670" cy="45417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68643" y="1651494"/>
            <a:ext cx="1798820" cy="575898"/>
          </a:xfrm>
          <a:prstGeom prst="wedgeRoundRectCallout">
            <a:avLst>
              <a:gd name="adj1" fmla="val 114845"/>
              <a:gd name="adj2" fmla="val 390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 then click the "Play" button 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4429594-581A-4F96-86CE-B1A2FE5F3FA7}"/>
              </a:ext>
            </a:extLst>
          </p:cNvPr>
          <p:cNvSpPr/>
          <p:nvPr/>
        </p:nvSpPr>
        <p:spPr>
          <a:xfrm>
            <a:off x="1096780" y="3551455"/>
            <a:ext cx="1901252" cy="575898"/>
          </a:xfrm>
          <a:prstGeom prst="wedgeRoundRectCallout">
            <a:avLst>
              <a:gd name="adj1" fmla="val -51654"/>
              <a:gd name="adj2" fmla="val -1288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open this file…</a:t>
            </a:r>
          </a:p>
        </p:txBody>
      </p:sp>
    </p:spTree>
    <p:extLst>
      <p:ext uri="{BB962C8B-B14F-4D97-AF65-F5344CB8AC3E}">
        <p14:creationId xmlns:p14="http://schemas.microsoft.com/office/powerpoint/2010/main" val="34319830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68BCB3-BA46-998A-3BA4-B9FE73BBE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381" y="1682931"/>
            <a:ext cx="6095238" cy="45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5019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83633" y="2572036"/>
            <a:ext cx="1611442" cy="575898"/>
          </a:xfrm>
          <a:prstGeom prst="wedgeRoundRectCallout">
            <a:avLst>
              <a:gd name="adj1" fmla="val 116841"/>
              <a:gd name="adj2" fmla="val -1262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the "Run" button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90DC95-9A99-41E5-8A0E-B374F7BB5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12" y="1315571"/>
            <a:ext cx="6672775" cy="53250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EF576C-4D10-4ACB-9135-E30DD836DC86}"/>
              </a:ext>
            </a:extLst>
          </p:cNvPr>
          <p:cNvSpPr/>
          <p:nvPr/>
        </p:nvSpPr>
        <p:spPr>
          <a:xfrm>
            <a:off x="1420249" y="4886793"/>
            <a:ext cx="689548" cy="2023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42EE0845-C73A-44A4-B134-B9DD9252099A}"/>
              </a:ext>
            </a:extLst>
          </p:cNvPr>
          <p:cNvSpPr/>
          <p:nvPr/>
        </p:nvSpPr>
        <p:spPr>
          <a:xfrm>
            <a:off x="2227289" y="3147934"/>
            <a:ext cx="2725712" cy="1347859"/>
          </a:xfrm>
          <a:prstGeom prst="wedgeRoundRectCallout">
            <a:avLst>
              <a:gd name="adj1" fmla="val -56805"/>
              <a:gd name="adj2" fmla="val 839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File…Shut Down, discard any changes, and then close this web browser window</a:t>
            </a:r>
          </a:p>
        </p:txBody>
      </p:sp>
    </p:spTree>
    <p:extLst>
      <p:ext uri="{BB962C8B-B14F-4D97-AF65-F5344CB8AC3E}">
        <p14:creationId xmlns:p14="http://schemas.microsoft.com/office/powerpoint/2010/main" val="13928522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3AABFF7-8F70-A7EC-E45E-319EF6459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476" y="3899951"/>
            <a:ext cx="7019048" cy="14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0732BD1-7FDA-426E-68CE-024E99DB9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activate qis101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$HOME/qis101/labs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code qis101.code-workspace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1 </a:t>
            </a:r>
            <a:r>
              <a:rPr lang="en-US" sz="1800" b="1" dirty="0">
                <a:solidFill>
                  <a:srgbClr val="FF0000"/>
                </a:solidFill>
              </a:rPr>
              <a:t>- Start a Terminal session and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 (one line at a time):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C5CF807-D239-0770-F230-E690BECFC04B}"/>
              </a:ext>
            </a:extLst>
          </p:cNvPr>
          <p:cNvGrpSpPr/>
          <p:nvPr/>
        </p:nvGrpSpPr>
        <p:grpSpPr>
          <a:xfrm>
            <a:off x="6130362" y="4276518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9B37004-28C0-236A-98DB-E742C22EB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F36929-1F2E-1F78-1D81-AC638C2BAE6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A8B7507-320A-A37D-CD5F-F3242A827522}"/>
              </a:ext>
            </a:extLst>
          </p:cNvPr>
          <p:cNvGrpSpPr/>
          <p:nvPr/>
        </p:nvGrpSpPr>
        <p:grpSpPr>
          <a:xfrm>
            <a:off x="6348335" y="4445686"/>
            <a:ext cx="1076632" cy="369332"/>
            <a:chOff x="4704120" y="2356972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E5BF3C2-1701-85CD-25AB-6ECD96F018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C270F8-6A23-3CC2-7CA3-3BE8C3DFAEA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533CA2-F06D-C1E9-18C4-5132136F590D}"/>
              </a:ext>
            </a:extLst>
          </p:cNvPr>
          <p:cNvGrpSpPr/>
          <p:nvPr/>
        </p:nvGrpSpPr>
        <p:grpSpPr>
          <a:xfrm>
            <a:off x="7750861" y="4625367"/>
            <a:ext cx="1068643" cy="369332"/>
            <a:chOff x="3647644" y="4910075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EACA3B8-EC91-346B-C64B-B12C3D436FB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A219449-AD13-3A10-00FA-ED37F01BBD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6761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8E0BD5-F9F4-96C4-5766-C1266A6CB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190" y="2318804"/>
            <a:ext cx="5647619" cy="29619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2 </a:t>
            </a:r>
            <a:r>
              <a:rPr lang="en-US" sz="1800" b="1" dirty="0">
                <a:solidFill>
                  <a:srgbClr val="FF0000"/>
                </a:solidFill>
              </a:rPr>
              <a:t>– If prompted, select "Yes, I trust the authors"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B37004-28C0-236A-98DB-E742C22EB67F}"/>
              </a:ext>
            </a:extLst>
          </p:cNvPr>
          <p:cNvCxnSpPr>
            <a:cxnSpLocks/>
          </p:cNvCxnSpPr>
          <p:nvPr/>
        </p:nvCxnSpPr>
        <p:spPr>
          <a:xfrm flipH="1" flipV="1">
            <a:off x="2046157" y="4174760"/>
            <a:ext cx="519763" cy="419096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0762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8B3BA7-C79B-79E5-F725-384A1D24C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65" y="2498531"/>
            <a:ext cx="7190047" cy="3143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2157488" y="1533633"/>
            <a:ext cx="48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3 </a:t>
            </a:r>
            <a:r>
              <a:rPr lang="en-US" sz="1800" b="1" dirty="0">
                <a:solidFill>
                  <a:srgbClr val="FF0000"/>
                </a:solidFill>
              </a:rPr>
              <a:t>– Click on the </a:t>
            </a:r>
            <a:r>
              <a:rPr lang="en-US" sz="1800" b="1" dirty="0"/>
              <a:t>Session 01 </a:t>
            </a:r>
            <a:r>
              <a:rPr lang="en-US" sz="1800" b="1" dirty="0">
                <a:solidFill>
                  <a:srgbClr val="FF0000"/>
                </a:solidFill>
              </a:rPr>
              <a:t>folder and then double-click on the </a:t>
            </a:r>
            <a:r>
              <a:rPr lang="en-US" sz="1800" b="1" dirty="0"/>
              <a:t>welcome.py</a:t>
            </a:r>
            <a:r>
              <a:rPr lang="en-US" sz="1800" b="1" dirty="0">
                <a:solidFill>
                  <a:srgbClr val="FF0000"/>
                </a:solidFill>
              </a:rPr>
              <a:t> file to open it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1540874" y="3965450"/>
            <a:ext cx="2434441" cy="209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6F8249-2424-51CF-ABC1-D9768DB75739}"/>
              </a:ext>
            </a:extLst>
          </p:cNvPr>
          <p:cNvSpPr/>
          <p:nvPr/>
        </p:nvSpPr>
        <p:spPr>
          <a:xfrm>
            <a:off x="1786422" y="4667913"/>
            <a:ext cx="964528" cy="209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8D71A15-5799-C212-4D81-C69D8F828DDE}"/>
              </a:ext>
            </a:extLst>
          </p:cNvPr>
          <p:cNvCxnSpPr>
            <a:cxnSpLocks/>
            <a:stCxn id="6" idx="2"/>
            <a:endCxn id="11" idx="1"/>
          </p:cNvCxnSpPr>
          <p:nvPr/>
        </p:nvCxnSpPr>
        <p:spPr>
          <a:xfrm rot="5400000">
            <a:off x="1973493" y="3988242"/>
            <a:ext cx="597532" cy="971673"/>
          </a:xfrm>
          <a:prstGeom prst="bentConnector4">
            <a:avLst>
              <a:gd name="adj1" fmla="val 41220"/>
              <a:gd name="adj2" fmla="val 12352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18532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289F22C-C250-D06B-D03C-F3A34EB23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8" y="4443275"/>
            <a:ext cx="4106254" cy="12911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95298A-941E-22FD-7D73-E743F5958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143" y="2305045"/>
            <a:ext cx="4285714" cy="1209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5176915" y="3150385"/>
            <a:ext cx="1448737" cy="265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4 </a:t>
            </a:r>
            <a:r>
              <a:rPr lang="en-US" sz="1800" b="1" dirty="0">
                <a:solidFill>
                  <a:srgbClr val="FF0000"/>
                </a:solidFill>
              </a:rPr>
              <a:t>– If prompted, in the bottom right of the VS Code window, 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click the "Select Python Interpreter" button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6528217" y="2979517"/>
            <a:ext cx="644577" cy="25154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61AAE65-0F64-C003-B6F3-254ED12757EF}"/>
              </a:ext>
            </a:extLst>
          </p:cNvPr>
          <p:cNvSpPr/>
          <p:nvPr/>
        </p:nvSpPr>
        <p:spPr>
          <a:xfrm>
            <a:off x="1580828" y="5492684"/>
            <a:ext cx="782664" cy="2417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42AAC8-0BED-9D28-2AA7-85FC9D7AC310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972160" y="4907621"/>
            <a:ext cx="554063" cy="585063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FF04193-2A8C-4BD2-C7F4-1C68E31CB855}"/>
              </a:ext>
            </a:extLst>
          </p:cNvPr>
          <p:cNvSpPr txBox="1"/>
          <p:nvPr/>
        </p:nvSpPr>
        <p:spPr>
          <a:xfrm>
            <a:off x="4963332" y="4479403"/>
            <a:ext cx="32027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Otherwise, click on the Python Interpreter version label near the </a:t>
            </a:r>
            <a:r>
              <a:rPr lang="en-US" b="1" dirty="0"/>
              <a:t>bottom-right</a:t>
            </a:r>
            <a:r>
              <a:rPr lang="en-US" b="1" dirty="0">
                <a:solidFill>
                  <a:srgbClr val="FF0000"/>
                </a:solidFill>
              </a:rPr>
              <a:t> of the main VS Code window</a:t>
            </a:r>
          </a:p>
        </p:txBody>
      </p:sp>
    </p:spTree>
    <p:extLst>
      <p:ext uri="{BB962C8B-B14F-4D97-AF65-F5344CB8AC3E}">
        <p14:creationId xmlns:p14="http://schemas.microsoft.com/office/powerpoint/2010/main" val="14611641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890BFCE-9E8F-28D3-E5B4-83F842D41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38" y="2509952"/>
            <a:ext cx="8609524" cy="18380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2302962" y="3852606"/>
            <a:ext cx="1749846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5 </a:t>
            </a:r>
            <a:r>
              <a:rPr lang="en-US" sz="1800" b="1" dirty="0">
                <a:solidFill>
                  <a:srgbClr val="FF0000"/>
                </a:solidFill>
              </a:rPr>
              <a:t>– Click the </a:t>
            </a:r>
            <a:r>
              <a:rPr lang="en-US" b="1" dirty="0"/>
              <a:t>Select at workspace level</a:t>
            </a:r>
            <a:r>
              <a:rPr lang="en-US" b="1" dirty="0">
                <a:solidFill>
                  <a:srgbClr val="FF0000"/>
                </a:solidFill>
              </a:rPr>
              <a:t> option (if shown)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in the top center of the VS Code window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3857077" y="3594605"/>
            <a:ext cx="453453" cy="36467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543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E37884-B504-4048-8B5C-C46377D5F890}"/>
              </a:ext>
            </a:extLst>
          </p:cNvPr>
          <p:cNvSpPr txBox="1"/>
          <p:nvPr/>
        </p:nvSpPr>
        <p:spPr>
          <a:xfrm>
            <a:off x="515676" y="1338255"/>
            <a:ext cx="2979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4 </a:t>
            </a:r>
            <a:r>
              <a:rPr lang="en-US" sz="1800" b="1" dirty="0">
                <a:solidFill>
                  <a:srgbClr val="FF0000"/>
                </a:solidFill>
              </a:rPr>
              <a:t>- Launch an Anaconda </a:t>
            </a:r>
            <a:r>
              <a:rPr lang="en-US" sz="1800" b="1" u="sng" dirty="0">
                <a:solidFill>
                  <a:srgbClr val="FF0000"/>
                </a:solidFill>
              </a:rPr>
              <a:t>PowerShell</a:t>
            </a:r>
            <a:r>
              <a:rPr lang="en-US" sz="1800" b="1" dirty="0">
                <a:solidFill>
                  <a:srgbClr val="FF0000"/>
                </a:solidFill>
              </a:rPr>
              <a:t> Prompt: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6B7692-B647-4B28-8210-41055FFB9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45" y="2079390"/>
            <a:ext cx="2457359" cy="39651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14DE92-E00D-4350-9337-0C8AFCC19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971" y="2079390"/>
            <a:ext cx="5282928" cy="29662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589D3A-73A7-488D-8AF7-FA1E79BC83A3}"/>
              </a:ext>
            </a:extLst>
          </p:cNvPr>
          <p:cNvSpPr txBox="1"/>
          <p:nvPr/>
        </p:nvSpPr>
        <p:spPr>
          <a:xfrm>
            <a:off x="4646788" y="1338254"/>
            <a:ext cx="2979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5 </a:t>
            </a:r>
            <a:r>
              <a:rPr lang="en-US" sz="1800" b="1" dirty="0">
                <a:solidFill>
                  <a:srgbClr val="FF0000"/>
                </a:solidFill>
              </a:rPr>
              <a:t>– Enter the command</a:t>
            </a:r>
          </a:p>
          <a:p>
            <a:pPr algn="ctr"/>
            <a:r>
              <a:rPr lang="en-US" b="1" dirty="0">
                <a:latin typeface="Consolas" panose="020B0609020204030204" pitchFamily="49" charset="0"/>
              </a:rPr>
              <a:t>conda </a:t>
            </a:r>
            <a:r>
              <a:rPr lang="en-US" b="1" dirty="0" err="1">
                <a:latin typeface="Consolas" panose="020B0609020204030204" pitchFamily="49" charset="0"/>
              </a:rPr>
              <a:t>init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powershell</a:t>
            </a:r>
            <a:endParaRPr lang="en-US" b="1" dirty="0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6ADAC4-1605-4E87-8F74-0975F4218077}"/>
              </a:ext>
            </a:extLst>
          </p:cNvPr>
          <p:cNvSpPr txBox="1"/>
          <p:nvPr/>
        </p:nvSpPr>
        <p:spPr>
          <a:xfrm>
            <a:off x="4001163" y="5213379"/>
            <a:ext cx="427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6 </a:t>
            </a:r>
            <a:r>
              <a:rPr lang="en-US" sz="1800" b="1" dirty="0">
                <a:solidFill>
                  <a:srgbClr val="FF0000"/>
                </a:solidFill>
              </a:rPr>
              <a:t>– Close this PowerShell window</a:t>
            </a:r>
            <a:endParaRPr lang="en-US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7241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58083C-B4D2-0CA8-38B3-AADFC8AA0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67" y="2364099"/>
            <a:ext cx="8266667" cy="27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2465694" y="3941138"/>
            <a:ext cx="3485655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6 </a:t>
            </a:r>
            <a:r>
              <a:rPr lang="en-US" sz="1800" b="1" dirty="0">
                <a:solidFill>
                  <a:srgbClr val="FF0000"/>
                </a:solidFill>
              </a:rPr>
              <a:t>– Select the </a:t>
            </a:r>
            <a:r>
              <a:rPr lang="en-US" sz="1800" b="1" dirty="0"/>
              <a:t>qis101</a:t>
            </a:r>
            <a:r>
              <a:rPr lang="en-US" sz="1800" b="1" dirty="0">
                <a:solidFill>
                  <a:srgbClr val="FF0000"/>
                </a:solidFill>
              </a:rPr>
              <a:t> interpreter path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from the list of virtual environments on your computer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3755068" y="3621586"/>
            <a:ext cx="453453" cy="36467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1750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A75B07-C4A9-EB2F-795D-4D985C584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49" y="2153719"/>
            <a:ext cx="8214102" cy="27433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6984655" y="2691513"/>
            <a:ext cx="262328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7 </a:t>
            </a:r>
            <a:r>
              <a:rPr lang="en-US" sz="1800" b="1" dirty="0">
                <a:solidFill>
                  <a:srgbClr val="FF0000"/>
                </a:solidFill>
              </a:rPr>
              <a:t>– Click the play button to run the Python program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H="1">
            <a:off x="6237625" y="2818316"/>
            <a:ext cx="839449" cy="816964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8743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170DD1-9817-43FC-AB7A-00AFB1D1A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782" y="1923836"/>
            <a:ext cx="6030435" cy="47314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5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8D6C7A-81AF-B6DF-33F9-BEA55924079F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Close this window and VS Code when you are done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8851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1"/>
            <a:ext cx="7886700" cy="468837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You must enable 64-bit </a:t>
            </a:r>
            <a:r>
              <a:rPr lang="en-US" sz="2400" b="1" dirty="0"/>
              <a:t>Linux</a:t>
            </a:r>
            <a:r>
              <a:rPr lang="en-US" sz="2400" dirty="0"/>
              <a:t> on your Chromebook (</a:t>
            </a:r>
            <a:r>
              <a:rPr lang="en-US" sz="2400" b="1" dirty="0">
                <a:solidFill>
                  <a:srgbClr val="00B050"/>
                </a:solidFill>
              </a:rPr>
              <a:t>Crostini</a:t>
            </a:r>
            <a:r>
              <a:rPr lang="en-US" sz="2400" dirty="0"/>
              <a:t>) and have a minimum of 10GB of free disk space remaining in the Linux partition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1 </a:t>
            </a:r>
            <a:r>
              <a:rPr lang="en-US" sz="2000" dirty="0"/>
              <a:t>- Install </a:t>
            </a:r>
            <a:r>
              <a:rPr lang="en-US" sz="2000" b="1" dirty="0"/>
              <a:t>Git </a:t>
            </a:r>
            <a:r>
              <a:rPr lang="en-US" sz="2000" dirty="0"/>
              <a:t>– </a:t>
            </a:r>
            <a:r>
              <a:rPr lang="en-US" sz="2000" dirty="0">
                <a:hlinkClick r:id="rId2"/>
              </a:rPr>
              <a:t>https://git-scm.com/book/en/v2/Getting-Started-Installing-Git</a:t>
            </a:r>
            <a:r>
              <a:rPr lang="en-US" sz="2000" dirty="0"/>
              <a:t> using the command: </a:t>
            </a:r>
            <a:r>
              <a:rPr lang="en-US" sz="1800" b="1" dirty="0" err="1">
                <a:latin typeface="Consolas" panose="020B0609020204030204" pitchFamily="49" charset="0"/>
              </a:rPr>
              <a:t>sudo</a:t>
            </a:r>
            <a:r>
              <a:rPr lang="en-US" sz="1800" b="1" dirty="0">
                <a:latin typeface="Consolas" panose="020B0609020204030204" pitchFamily="49" charset="0"/>
              </a:rPr>
              <a:t> apt install git-all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2</a:t>
            </a:r>
            <a:r>
              <a:rPr lang="en-US" sz="2000" dirty="0"/>
              <a:t> - Install </a:t>
            </a:r>
            <a:r>
              <a:rPr lang="en-US" sz="2000" b="1" dirty="0"/>
              <a:t>Miniconda3</a:t>
            </a:r>
            <a:r>
              <a:rPr lang="en-US" sz="2000" dirty="0"/>
              <a:t> for Linux – first read this </a:t>
            </a:r>
            <a:r>
              <a:rPr lang="en-US" sz="2000" dirty="0">
                <a:hlinkClick r:id="rId3"/>
              </a:rPr>
              <a:t>https://docs.conda.io/projects/conda/en/latest/user-guide/install/linux.html</a:t>
            </a:r>
            <a:r>
              <a:rPr lang="en-US" sz="2000" dirty="0"/>
              <a:t> and then do this </a:t>
            </a:r>
            <a:r>
              <a:rPr lang="en-US" sz="2000" b="1" dirty="0">
                <a:solidFill>
                  <a:srgbClr val="FF0000"/>
                </a:solidFill>
              </a:rPr>
              <a:t>(see next </a:t>
            </a:r>
            <a:r>
              <a:rPr lang="en-US" sz="2000" b="1" u="sng" dirty="0">
                <a:solidFill>
                  <a:srgbClr val="FF0000"/>
                </a:solidFill>
              </a:rPr>
              <a:t>three</a:t>
            </a:r>
            <a:r>
              <a:rPr lang="en-US" sz="2000" b="1" dirty="0">
                <a:solidFill>
                  <a:srgbClr val="FF0000"/>
                </a:solidFill>
              </a:rPr>
              <a:t> slides)</a:t>
            </a: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lphaLcParenR"/>
            </a:pPr>
            <a:r>
              <a:rPr lang="en-US" sz="1600" dirty="0"/>
              <a:t>If on an </a:t>
            </a:r>
            <a:r>
              <a:rPr lang="en-US" sz="1600" b="1" dirty="0">
                <a:solidFill>
                  <a:srgbClr val="FF0000"/>
                </a:solidFill>
              </a:rPr>
              <a:t>Intel</a:t>
            </a:r>
            <a:r>
              <a:rPr lang="en-US" sz="1600" dirty="0"/>
              <a:t> Chromebook: download and run the script </a:t>
            </a:r>
            <a:r>
              <a:rPr lang="en-US" sz="1600" b="1" dirty="0"/>
              <a:t>Miniconda3 Linux 64-bit</a:t>
            </a:r>
            <a:r>
              <a:rPr lang="en-US" sz="1600" dirty="0"/>
              <a:t> </a:t>
            </a:r>
            <a:r>
              <a:rPr lang="en-US" sz="1600" dirty="0">
                <a:hlinkClick r:id="rId4"/>
              </a:rPr>
              <a:t>https://repo.anaconda.com/miniconda/Miniconda3-latest-Linux-x86_64.sh</a:t>
            </a:r>
            <a:endParaRPr lang="en-US" sz="1600" dirty="0"/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lphaLcParenR"/>
            </a:pPr>
            <a:r>
              <a:rPr lang="en-US" sz="1600" dirty="0"/>
              <a:t>If on an </a:t>
            </a:r>
            <a:r>
              <a:rPr lang="en-US" sz="1600" b="1" dirty="0">
                <a:solidFill>
                  <a:srgbClr val="FF0000"/>
                </a:solidFill>
              </a:rPr>
              <a:t>ARM</a:t>
            </a:r>
            <a:r>
              <a:rPr lang="en-US" sz="1600" dirty="0"/>
              <a:t> Chromebook: download and run the script </a:t>
            </a:r>
            <a:r>
              <a:rPr lang="en-US" sz="1600" b="1" dirty="0"/>
              <a:t>Miniconda3 Linux-aarch64 64-bit</a:t>
            </a:r>
            <a:r>
              <a:rPr lang="en-US" sz="1600" dirty="0"/>
              <a:t> </a:t>
            </a:r>
            <a:r>
              <a:rPr lang="en-US" sz="1600" dirty="0">
                <a:hlinkClick r:id="rId5"/>
              </a:rPr>
              <a:t>https://repo.anaconda.com/miniconda/Miniconda3-latest-Linux-aarch64.sh</a:t>
            </a:r>
            <a:endParaRPr lang="en-US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9501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415EFAC-1E12-4B99-87DE-619D45257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46" y="2773180"/>
            <a:ext cx="7944708" cy="35636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1"/>
            <a:ext cx="7886700" cy="1304599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dirty="0"/>
              <a:t>After clicking on the appropriate script hyperlink in the prior slide (Phase 1 step # 2 a/b) based upon your CPU type, your browser will place the script in your </a:t>
            </a:r>
            <a:r>
              <a:rPr lang="en-US" sz="2400" b="1" dirty="0"/>
              <a:t>Downloads</a:t>
            </a:r>
            <a:r>
              <a:rPr lang="en-US" sz="2400" dirty="0"/>
              <a:t> folder: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2BAF39-5668-4E14-BF89-048E62279F3D}"/>
              </a:ext>
            </a:extLst>
          </p:cNvPr>
          <p:cNvSpPr/>
          <p:nvPr/>
        </p:nvSpPr>
        <p:spPr>
          <a:xfrm>
            <a:off x="869429" y="4856813"/>
            <a:ext cx="1011837" cy="217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50AFFD-DCB3-43F1-88A4-1B5D45AC48D3}"/>
              </a:ext>
            </a:extLst>
          </p:cNvPr>
          <p:cNvSpPr/>
          <p:nvPr/>
        </p:nvSpPr>
        <p:spPr>
          <a:xfrm>
            <a:off x="3192904" y="3938192"/>
            <a:ext cx="1818807" cy="217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BF9FF7D-C63D-40E2-9F05-4D606639A8FA}"/>
              </a:ext>
            </a:extLst>
          </p:cNvPr>
          <p:cNvCxnSpPr>
            <a:cxnSpLocks/>
            <a:stCxn id="12" idx="0"/>
            <a:endCxn id="13" idx="1"/>
          </p:cNvCxnSpPr>
          <p:nvPr/>
        </p:nvCxnSpPr>
        <p:spPr>
          <a:xfrm rot="5400000" flipH="1" flipV="1">
            <a:off x="1879155" y="3543064"/>
            <a:ext cx="809942" cy="181755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91031EE-0984-4A79-93D0-F700DA3B002A}"/>
              </a:ext>
            </a:extLst>
          </p:cNvPr>
          <p:cNvSpPr/>
          <p:nvPr/>
        </p:nvSpPr>
        <p:spPr>
          <a:xfrm>
            <a:off x="984355" y="5176452"/>
            <a:ext cx="844446" cy="217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3A28245-69B1-48FF-B47F-122D8F56B258}"/>
              </a:ext>
            </a:extLst>
          </p:cNvPr>
          <p:cNvCxnSpPr>
            <a:cxnSpLocks/>
            <a:stCxn id="13" idx="2"/>
            <a:endCxn id="21" idx="3"/>
          </p:cNvCxnSpPr>
          <p:nvPr/>
        </p:nvCxnSpPr>
        <p:spPr>
          <a:xfrm rot="5400000">
            <a:off x="2400765" y="3583587"/>
            <a:ext cx="1129581" cy="2273507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9E2D97B6-E668-4EA5-A598-A7A6BC629AAD}"/>
              </a:ext>
            </a:extLst>
          </p:cNvPr>
          <p:cNvSpPr/>
          <p:nvPr/>
        </p:nvSpPr>
        <p:spPr>
          <a:xfrm>
            <a:off x="4555763" y="4451842"/>
            <a:ext cx="3014270" cy="1347859"/>
          </a:xfrm>
          <a:prstGeom prst="wedgeRoundRectCallout">
            <a:avLst>
              <a:gd name="adj1" fmla="val -64413"/>
              <a:gd name="adj2" fmla="val -433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Drag-n-Drop</a:t>
            </a:r>
            <a:r>
              <a:rPr lang="en-US" dirty="0"/>
              <a:t> the script file from the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Downloads</a:t>
            </a:r>
            <a:r>
              <a:rPr lang="en-US" dirty="0"/>
              <a:t> folder to the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Linux files </a:t>
            </a:r>
            <a:r>
              <a:rPr lang="en-US" dirty="0"/>
              <a:t>folder</a:t>
            </a:r>
          </a:p>
        </p:txBody>
      </p:sp>
    </p:spTree>
    <p:extLst>
      <p:ext uri="{BB962C8B-B14F-4D97-AF65-F5344CB8AC3E}">
        <p14:creationId xmlns:p14="http://schemas.microsoft.com/office/powerpoint/2010/main" val="7408818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94285F0-134A-4ADF-8F69-9A7B21AB9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850" y="4623303"/>
            <a:ext cx="6986300" cy="16608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BA8990C-8D06-4B4B-B540-76D7B4817B52}"/>
              </a:ext>
            </a:extLst>
          </p:cNvPr>
          <p:cNvGrpSpPr/>
          <p:nvPr/>
        </p:nvGrpSpPr>
        <p:grpSpPr>
          <a:xfrm>
            <a:off x="4256785" y="504317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A244521-213D-4FD1-9F2D-96041FB745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B66372-C288-4D9D-B01F-78B8E14A4E2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1CBBD2B-AAA6-4264-ACEA-9C8EE7E37806}"/>
              </a:ext>
            </a:extLst>
          </p:cNvPr>
          <p:cNvGrpSpPr/>
          <p:nvPr/>
        </p:nvGrpSpPr>
        <p:grpSpPr>
          <a:xfrm>
            <a:off x="6706497" y="5227840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F9625D8-B7AB-40E2-A4F3-ED025842F0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2956BA-88B4-43F2-BBC3-0024A9E4E09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0524E8A-2932-4D89-8BDC-F9D587CC26E6}"/>
              </a:ext>
            </a:extLst>
          </p:cNvPr>
          <p:cNvSpPr txBox="1"/>
          <p:nvPr/>
        </p:nvSpPr>
        <p:spPr>
          <a:xfrm>
            <a:off x="1337872" y="1398216"/>
            <a:ext cx="6468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To run the Miniconda install script that you downloaded,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open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Terminal session, and execute these </a:t>
            </a:r>
            <a:r>
              <a:rPr lang="en-US" sz="1800" b="1" u="sng" dirty="0">
                <a:solidFill>
                  <a:srgbClr val="FF0000"/>
                </a:solidFill>
              </a:rPr>
              <a:t>two</a:t>
            </a:r>
            <a:r>
              <a:rPr lang="en-US" sz="1800" b="1" dirty="0">
                <a:solidFill>
                  <a:srgbClr val="FF0000"/>
                </a:solidFill>
              </a:rPr>
              <a:t> commands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07346A7-A3A9-43C5-B033-A01D0536317B}"/>
              </a:ext>
            </a:extLst>
          </p:cNvPr>
          <p:cNvSpPr txBox="1">
            <a:spLocks/>
          </p:cNvSpPr>
          <p:nvPr/>
        </p:nvSpPr>
        <p:spPr>
          <a:xfrm>
            <a:off x="628650" y="2268137"/>
            <a:ext cx="7886700" cy="1788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cd $HOME/Downloads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bash Miniconda3-latest-Linux-x86_64.sh (if on an Intel CPU)</a:t>
            </a:r>
          </a:p>
          <a:p>
            <a:pPr marL="457200" lvl="1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</a:rPr>
              <a:t>or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cd $HOME/Downloads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bash Miniconda3-latest-Linux-aarch64.sh (if on an ARM CPU)</a:t>
            </a:r>
          </a:p>
        </p:txBody>
      </p:sp>
    </p:spTree>
    <p:extLst>
      <p:ext uri="{BB962C8B-B14F-4D97-AF65-F5344CB8AC3E}">
        <p14:creationId xmlns:p14="http://schemas.microsoft.com/office/powerpoint/2010/main" val="31269814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51E37B-5399-4623-B6FD-F5856A89BC87}"/>
              </a:ext>
            </a:extLst>
          </p:cNvPr>
          <p:cNvSpPr txBox="1"/>
          <p:nvPr/>
        </p:nvSpPr>
        <p:spPr>
          <a:xfrm>
            <a:off x="1337872" y="1398216"/>
            <a:ext cx="6468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When prompted "Do you wish the installer to initialize Miniconda3 by running conda </a:t>
            </a:r>
            <a:r>
              <a:rPr lang="en-US" sz="1800" b="1" dirty="0" err="1">
                <a:solidFill>
                  <a:srgbClr val="FF0000"/>
                </a:solidFill>
              </a:rPr>
              <a:t>init</a:t>
            </a:r>
            <a:r>
              <a:rPr lang="en-US" b="1" dirty="0">
                <a:solidFill>
                  <a:srgbClr val="FF0000"/>
                </a:solidFill>
              </a:rPr>
              <a:t>? [</a:t>
            </a:r>
            <a:r>
              <a:rPr lang="en-US" b="1" dirty="0" err="1">
                <a:solidFill>
                  <a:srgbClr val="FF0000"/>
                </a:solidFill>
              </a:rPr>
              <a:t>yes|no</a:t>
            </a:r>
            <a:r>
              <a:rPr lang="en-US" b="1" dirty="0">
                <a:solidFill>
                  <a:srgbClr val="FF0000"/>
                </a:solidFill>
              </a:rPr>
              <a:t>]" enter </a:t>
            </a:r>
            <a:r>
              <a:rPr lang="en-US" b="1" dirty="0"/>
              <a:t>yes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AD1F81-2758-CD37-AABE-C711F4B89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013" y="2399378"/>
            <a:ext cx="6033973" cy="395697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8021AE7-08A9-7BB8-88B1-A648798063CA}"/>
              </a:ext>
            </a:extLst>
          </p:cNvPr>
          <p:cNvGrpSpPr/>
          <p:nvPr/>
        </p:nvGrpSpPr>
        <p:grpSpPr>
          <a:xfrm>
            <a:off x="2531246" y="6073273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6AE0BCE-D6E9-0531-9435-6BF3FE8A95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973AB31-D42C-573D-3CAD-BCC7EB56E58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D4CC17E7-F4A9-19B8-60A1-E81699FF518E}"/>
              </a:ext>
            </a:extLst>
          </p:cNvPr>
          <p:cNvSpPr/>
          <p:nvPr/>
        </p:nvSpPr>
        <p:spPr>
          <a:xfrm>
            <a:off x="1456841" y="5897105"/>
            <a:ext cx="4145796" cy="459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176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154E9E5-FE91-E7A8-CF62-EFF617798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734" y="3407171"/>
            <a:ext cx="6625059" cy="31119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0"/>
            <a:ext cx="7886700" cy="79493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b="1" dirty="0"/>
              <a:t>Step 3 </a:t>
            </a:r>
            <a:r>
              <a:rPr lang="en-US" sz="2400" dirty="0"/>
              <a:t>– Please follow the instructions on this page to install </a:t>
            </a:r>
            <a:r>
              <a:rPr lang="en-US" sz="2400" b="1" dirty="0">
                <a:solidFill>
                  <a:srgbClr val="FF0000"/>
                </a:solidFill>
              </a:rPr>
              <a:t>Microsoft Visual Studio Code </a:t>
            </a:r>
            <a:r>
              <a:rPr lang="en-US" sz="2400" dirty="0"/>
              <a:t>on your Google Chromebook Linux (Crostini) container: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C222AA-6B37-51A6-FB54-B6ADE47878C3}"/>
              </a:ext>
            </a:extLst>
          </p:cNvPr>
          <p:cNvSpPr txBox="1"/>
          <p:nvPr/>
        </p:nvSpPr>
        <p:spPr>
          <a:xfrm>
            <a:off x="2235263" y="2689668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hlinkClick r:id="rId3"/>
              </a:rPr>
              <a:t>Learning with VS Code on Chromebooks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74194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435133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update -y -n base conda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git clone </a:t>
            </a:r>
            <a:r>
              <a:rPr lang="en-US" sz="2000" dirty="0">
                <a:latin typeface="Consolas" panose="020B0609020204030204" pitchFamily="49" charset="0"/>
                <a:hlinkClick r:id="rId2"/>
              </a:rPr>
              <a:t>https://github.com/dbiersach/qis101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source qis101/installers/chromebook-install.sh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E37884-B504-4048-8B5C-C46377D5F890}"/>
              </a:ext>
            </a:extLst>
          </p:cNvPr>
          <p:cNvSpPr txBox="1"/>
          <p:nvPr/>
        </p:nvSpPr>
        <p:spPr>
          <a:xfrm>
            <a:off x="1337872" y="1398216"/>
            <a:ext cx="6468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After Phase 1 completes, close that terminal window, and then start a new Terminal session and execute these </a:t>
            </a:r>
            <a:r>
              <a:rPr lang="en-US" sz="1800" b="1" u="sng" dirty="0">
                <a:solidFill>
                  <a:srgbClr val="FF0000"/>
                </a:solidFill>
              </a:rPr>
              <a:t>four</a:t>
            </a:r>
            <a:r>
              <a:rPr lang="en-US" sz="1800" b="1" dirty="0">
                <a:solidFill>
                  <a:srgbClr val="FF0000"/>
                </a:solidFill>
              </a:rPr>
              <a:t> commands: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A5D165-E11B-4FC8-9E02-54C815A5540A}"/>
              </a:ext>
            </a:extLst>
          </p:cNvPr>
          <p:cNvSpPr txBox="1"/>
          <p:nvPr/>
        </p:nvSpPr>
        <p:spPr>
          <a:xfrm>
            <a:off x="1132646" y="4021852"/>
            <a:ext cx="6878707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Note: If when trying to run </a:t>
            </a:r>
            <a:r>
              <a:rPr lang="en-US" b="1" dirty="0"/>
              <a:t>conda update</a:t>
            </a:r>
            <a:r>
              <a:rPr lang="en-US" dirty="0"/>
              <a:t>… your computer says it </a:t>
            </a:r>
            <a:r>
              <a:rPr lang="en-US" dirty="0">
                <a:solidFill>
                  <a:srgbClr val="FF0000"/>
                </a:solidFill>
              </a:rPr>
              <a:t>cannot find 'conda'…</a:t>
            </a:r>
          </a:p>
          <a:p>
            <a:endParaRPr lang="en-US" dirty="0"/>
          </a:p>
          <a:p>
            <a:r>
              <a:rPr lang="en-US" dirty="0"/>
              <a:t>First, open a Terminal session and change the working directory to the location of the conda executable on your filesystem. On Chromebook Linux, it is usually found in </a:t>
            </a:r>
            <a:r>
              <a:rPr lang="en-US" sz="1600" b="1" dirty="0">
                <a:latin typeface="Consolas" panose="020B0609020204030204" pitchFamily="49" charset="0"/>
              </a:rPr>
              <a:t>$HOME/miniconda3/</a:t>
            </a:r>
            <a:r>
              <a:rPr lang="en-US" sz="1600" b="1" dirty="0" err="1">
                <a:latin typeface="Consolas" panose="020B0609020204030204" pitchFamily="49" charset="0"/>
              </a:rPr>
              <a:t>condabin</a:t>
            </a:r>
            <a:endParaRPr lang="en-US" b="1" dirty="0"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en-US" dirty="0"/>
              <a:t>Then enter the following command: </a:t>
            </a:r>
            <a:r>
              <a:rPr lang="en-US" b="1" dirty="0">
                <a:latin typeface="Consolas" panose="020B0609020204030204" pitchFamily="49" charset="0"/>
              </a:rPr>
              <a:t>conda </a:t>
            </a:r>
            <a:r>
              <a:rPr lang="en-US" b="1" dirty="0" err="1">
                <a:latin typeface="Consolas" panose="020B0609020204030204" pitchFamily="49" charset="0"/>
              </a:rPr>
              <a:t>init</a:t>
            </a:r>
            <a:r>
              <a:rPr lang="en-US" b="1" dirty="0">
                <a:latin typeface="Consolas" panose="020B0609020204030204" pitchFamily="49" charset="0"/>
              </a:rPr>
              <a:t> bash</a:t>
            </a:r>
          </a:p>
          <a:p>
            <a:r>
              <a:rPr lang="en-US" dirty="0"/>
              <a:t>Then close that Terminal session, and restart Phase 2 on this slide</a:t>
            </a:r>
          </a:p>
        </p:txBody>
      </p:sp>
    </p:spTree>
    <p:extLst>
      <p:ext uri="{BB962C8B-B14F-4D97-AF65-F5344CB8AC3E}">
        <p14:creationId xmlns:p14="http://schemas.microsoft.com/office/powerpoint/2010/main" val="4430282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7888F5-BF06-BA20-7C65-B2E016D8D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208" y="1639797"/>
            <a:ext cx="6599583" cy="489911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FCCF7EA-41FB-4E84-434E-04D07A24E0BC}"/>
              </a:ext>
            </a:extLst>
          </p:cNvPr>
          <p:cNvGrpSpPr/>
          <p:nvPr/>
        </p:nvGrpSpPr>
        <p:grpSpPr>
          <a:xfrm>
            <a:off x="5891194" y="2037151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A73F36F-84ED-3906-10B7-DEA086E88E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FB8DFEA-0816-6AB6-27C6-824BBE7452A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931F8A-EA60-4FD6-AD1B-AD2D6D69D9A9}"/>
              </a:ext>
            </a:extLst>
          </p:cNvPr>
          <p:cNvGrpSpPr/>
          <p:nvPr/>
        </p:nvGrpSpPr>
        <p:grpSpPr>
          <a:xfrm>
            <a:off x="4297518" y="3057682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3EC1CE4-5B03-7C93-1E4E-A842C9C877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5B970A-A5B6-0B17-2B5B-9BC6D936659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AEAE92F-20B3-2B44-43C1-3900F38C7238}"/>
              </a:ext>
            </a:extLst>
          </p:cNvPr>
          <p:cNvGrpSpPr/>
          <p:nvPr/>
        </p:nvGrpSpPr>
        <p:grpSpPr>
          <a:xfrm>
            <a:off x="7242612" y="3242327"/>
            <a:ext cx="1068643" cy="369332"/>
            <a:chOff x="3647644" y="4910075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2E17CC0-C3C4-7718-B255-47BCD5E94D9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D513A6C-7ACF-23CD-2A11-668E810FE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7B95136-DEEF-5C22-39EE-EB06A590C125}"/>
              </a:ext>
            </a:extLst>
          </p:cNvPr>
          <p:cNvGrpSpPr/>
          <p:nvPr/>
        </p:nvGrpSpPr>
        <p:grpSpPr>
          <a:xfrm>
            <a:off x="7282673" y="4628982"/>
            <a:ext cx="1064340" cy="369332"/>
            <a:chOff x="3647644" y="5421073"/>
            <a:chExt cx="1064340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A6BF34C-9686-4CD3-72BA-D8392FA2288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9C54C8A-F9A8-695E-C137-4D19E27787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E55C519-790D-9F6C-A2E0-01C772D0E9EC}"/>
              </a:ext>
            </a:extLst>
          </p:cNvPr>
          <p:cNvSpPr txBox="1"/>
          <p:nvPr/>
        </p:nvSpPr>
        <p:spPr>
          <a:xfrm>
            <a:off x="6274442" y="2420976"/>
            <a:ext cx="2332319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Your screen might not look </a:t>
            </a:r>
            <a:r>
              <a:rPr lang="en-US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exactly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like this</a:t>
            </a:r>
          </a:p>
        </p:txBody>
      </p:sp>
    </p:spTree>
    <p:extLst>
      <p:ext uri="{BB962C8B-B14F-4D97-AF65-F5344CB8AC3E}">
        <p14:creationId xmlns:p14="http://schemas.microsoft.com/office/powerpoint/2010/main" val="1964437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1184A1-0365-2A39-C99F-BE99B1BC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20" y="2402556"/>
            <a:ext cx="7176072" cy="3693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0"/>
            <a:ext cx="7886700" cy="79493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b="1" dirty="0"/>
              <a:t>Step 7 </a:t>
            </a:r>
            <a:r>
              <a:rPr lang="en-US" sz="2400" dirty="0"/>
              <a:t>– Install the </a:t>
            </a:r>
            <a:r>
              <a:rPr lang="en-US" sz="2400" dirty="0">
                <a:solidFill>
                  <a:srgbClr val="FF0000"/>
                </a:solidFill>
              </a:rPr>
              <a:t>Windows 64-bit System Installer </a:t>
            </a:r>
            <a:r>
              <a:rPr lang="en-US" sz="2400" dirty="0"/>
              <a:t>version for VS Code from </a:t>
            </a:r>
            <a:r>
              <a:rPr lang="en-US" sz="2400" dirty="0">
                <a:hlinkClick r:id="rId3"/>
              </a:rPr>
              <a:t>https://code.visualstudio.com/Download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8F8D88-B8DA-9283-2A56-0C2005FB6903}"/>
              </a:ext>
            </a:extLst>
          </p:cNvPr>
          <p:cNvSpPr/>
          <p:nvPr/>
        </p:nvSpPr>
        <p:spPr>
          <a:xfrm>
            <a:off x="2471738" y="5441158"/>
            <a:ext cx="271462" cy="1500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F5E66E-4934-3BB1-F3BE-2911E5ED682A}"/>
              </a:ext>
            </a:extLst>
          </p:cNvPr>
          <p:cNvCxnSpPr>
            <a:cxnSpLocks/>
          </p:cNvCxnSpPr>
          <p:nvPr/>
        </p:nvCxnSpPr>
        <p:spPr>
          <a:xfrm>
            <a:off x="1086787" y="5523875"/>
            <a:ext cx="6071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3448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activate qis101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$HOME/qis101/labs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 err="1">
                <a:latin typeface="Consolas" panose="020B0609020204030204" pitchFamily="49" charset="0"/>
              </a:rPr>
              <a:t>jupyter</a:t>
            </a:r>
            <a:r>
              <a:rPr lang="en-US" sz="2000" dirty="0">
                <a:latin typeface="Consolas" panose="020B0609020204030204" pitchFamily="49" charset="0"/>
              </a:rPr>
              <a:t> lab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6D845F-481B-449B-A258-B2D47FC47049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Start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Terminal session and 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commands: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5F9949-DE59-D1C5-6F74-3A3F477F3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666" y="3860101"/>
            <a:ext cx="7066667" cy="185714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407C44C-FE7D-20BE-A72E-C40F8259386A}"/>
              </a:ext>
            </a:extLst>
          </p:cNvPr>
          <p:cNvGrpSpPr/>
          <p:nvPr/>
        </p:nvGrpSpPr>
        <p:grpSpPr>
          <a:xfrm>
            <a:off x="6232891" y="4547196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459D570-325A-38EB-A6D3-A01FC4A178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3C52C9-DE0C-5FC2-7BEB-1A25CFDCAFE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A38D43A-F027-39F1-B6FB-69E9F1E47730}"/>
              </a:ext>
            </a:extLst>
          </p:cNvPr>
          <p:cNvGrpSpPr/>
          <p:nvPr/>
        </p:nvGrpSpPr>
        <p:grpSpPr>
          <a:xfrm>
            <a:off x="7403753" y="4799561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7409F72-62A3-C8C2-6B9B-2871B9DD32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DCE3E20-7B56-F8C3-9486-37E11B9767F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A85054-DE8C-F382-1D02-52B35ADD86C7}"/>
              </a:ext>
            </a:extLst>
          </p:cNvPr>
          <p:cNvGrpSpPr/>
          <p:nvPr/>
        </p:nvGrpSpPr>
        <p:grpSpPr>
          <a:xfrm>
            <a:off x="7512955" y="5058648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79BB3FC-8BFF-3CD3-7A1C-1FDB430484E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86C7A3A-0F96-A8C4-AE40-EAADCAAC0D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156ED81-BEE0-7713-14E7-DB45FD4C6525}"/>
              </a:ext>
            </a:extLst>
          </p:cNvPr>
          <p:cNvSpPr txBox="1"/>
          <p:nvPr/>
        </p:nvSpPr>
        <p:spPr>
          <a:xfrm>
            <a:off x="4221565" y="2870355"/>
            <a:ext cx="2483935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This step will open your default web browser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47A520C-5780-84E1-FEF0-F15A9CF985F5}"/>
              </a:ext>
            </a:extLst>
          </p:cNvPr>
          <p:cNvSpPr/>
          <p:nvPr/>
        </p:nvSpPr>
        <p:spPr>
          <a:xfrm rot="10800000">
            <a:off x="2405581" y="3102835"/>
            <a:ext cx="1731624" cy="15142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882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7F1BCC1-821D-4BC3-8E46-9D20CBE6F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45" y="1468581"/>
            <a:ext cx="7462111" cy="48877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83633" y="2572036"/>
            <a:ext cx="1611442" cy="575898"/>
          </a:xfrm>
          <a:prstGeom prst="wedgeRoundRectCallout">
            <a:avLst>
              <a:gd name="adj1" fmla="val 116841"/>
              <a:gd name="adj2" fmla="val -1262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the "Play" button 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90CE37F1-817C-49AF-9890-03C13EAF639E}"/>
              </a:ext>
            </a:extLst>
          </p:cNvPr>
          <p:cNvSpPr/>
          <p:nvPr/>
        </p:nvSpPr>
        <p:spPr>
          <a:xfrm>
            <a:off x="1793823" y="4813521"/>
            <a:ext cx="1901252" cy="575898"/>
          </a:xfrm>
          <a:prstGeom prst="wedgeRoundRectCallout">
            <a:avLst>
              <a:gd name="adj1" fmla="val -51654"/>
              <a:gd name="adj2" fmla="val -1288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open this file</a:t>
            </a:r>
          </a:p>
        </p:txBody>
      </p:sp>
    </p:spTree>
    <p:extLst>
      <p:ext uri="{BB962C8B-B14F-4D97-AF65-F5344CB8AC3E}">
        <p14:creationId xmlns:p14="http://schemas.microsoft.com/office/powerpoint/2010/main" val="41634313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89C2EDF-1B9D-783B-809E-71805F758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04" y="1551971"/>
            <a:ext cx="7958670" cy="45417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68643" y="1651494"/>
            <a:ext cx="1798820" cy="575898"/>
          </a:xfrm>
          <a:prstGeom prst="wedgeRoundRectCallout">
            <a:avLst>
              <a:gd name="adj1" fmla="val 114845"/>
              <a:gd name="adj2" fmla="val 390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 then click the "Play" button 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4429594-581A-4F96-86CE-B1A2FE5F3FA7}"/>
              </a:ext>
            </a:extLst>
          </p:cNvPr>
          <p:cNvSpPr/>
          <p:nvPr/>
        </p:nvSpPr>
        <p:spPr>
          <a:xfrm>
            <a:off x="1096780" y="3551455"/>
            <a:ext cx="1901252" cy="575898"/>
          </a:xfrm>
          <a:prstGeom prst="wedgeRoundRectCallout">
            <a:avLst>
              <a:gd name="adj1" fmla="val -51654"/>
              <a:gd name="adj2" fmla="val -1288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open this file…</a:t>
            </a:r>
          </a:p>
        </p:txBody>
      </p:sp>
    </p:spTree>
    <p:extLst>
      <p:ext uri="{BB962C8B-B14F-4D97-AF65-F5344CB8AC3E}">
        <p14:creationId xmlns:p14="http://schemas.microsoft.com/office/powerpoint/2010/main" val="23151733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68BCB3-BA46-998A-3BA4-B9FE73BBE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381" y="1682931"/>
            <a:ext cx="6095238" cy="45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5831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83633" y="2572036"/>
            <a:ext cx="1611442" cy="575898"/>
          </a:xfrm>
          <a:prstGeom prst="wedgeRoundRectCallout">
            <a:avLst>
              <a:gd name="adj1" fmla="val 116841"/>
              <a:gd name="adj2" fmla="val -1262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the "Run" button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90DC95-9A99-41E5-8A0E-B374F7BB5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12" y="1315571"/>
            <a:ext cx="6672775" cy="53250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EF576C-4D10-4ACB-9135-E30DD836DC86}"/>
              </a:ext>
            </a:extLst>
          </p:cNvPr>
          <p:cNvSpPr/>
          <p:nvPr/>
        </p:nvSpPr>
        <p:spPr>
          <a:xfrm>
            <a:off x="1420249" y="4886793"/>
            <a:ext cx="689548" cy="2023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42EE0845-C73A-44A4-B134-B9DD9252099A}"/>
              </a:ext>
            </a:extLst>
          </p:cNvPr>
          <p:cNvSpPr/>
          <p:nvPr/>
        </p:nvSpPr>
        <p:spPr>
          <a:xfrm>
            <a:off x="2227289" y="3147934"/>
            <a:ext cx="2725712" cy="1347859"/>
          </a:xfrm>
          <a:prstGeom prst="wedgeRoundRectCallout">
            <a:avLst>
              <a:gd name="adj1" fmla="val -56805"/>
              <a:gd name="adj2" fmla="val 839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File…Shut Down, discard any changes, and then close this web browser window</a:t>
            </a:r>
          </a:p>
        </p:txBody>
      </p:sp>
    </p:spTree>
    <p:extLst>
      <p:ext uri="{BB962C8B-B14F-4D97-AF65-F5344CB8AC3E}">
        <p14:creationId xmlns:p14="http://schemas.microsoft.com/office/powerpoint/2010/main" val="30305045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CA82C7-74D2-0C72-4D56-4FB867CA0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20" y="3936878"/>
            <a:ext cx="7122758" cy="15229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0732BD1-7FDA-426E-68CE-024E99DB9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activate qis101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$HOME/qis101/labs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code ./qis101.code-workspace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1</a:t>
            </a:r>
            <a:r>
              <a:rPr lang="en-US" sz="1800" b="1" dirty="0">
                <a:solidFill>
                  <a:srgbClr val="FF0000"/>
                </a:solidFill>
              </a:rPr>
              <a:t> - Start a </a:t>
            </a:r>
            <a:r>
              <a:rPr lang="en-US" b="1" dirty="0">
                <a:solidFill>
                  <a:srgbClr val="FF0000"/>
                </a:solidFill>
              </a:rPr>
              <a:t>Terminal </a:t>
            </a:r>
            <a:r>
              <a:rPr lang="en-US" sz="1800" b="1" dirty="0">
                <a:solidFill>
                  <a:srgbClr val="FF0000"/>
                </a:solidFill>
              </a:rPr>
              <a:t>session and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 (one line at a time):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C5CF807-D239-0770-F230-E690BECFC04B}"/>
              </a:ext>
            </a:extLst>
          </p:cNvPr>
          <p:cNvGrpSpPr/>
          <p:nvPr/>
        </p:nvGrpSpPr>
        <p:grpSpPr>
          <a:xfrm>
            <a:off x="5326759" y="4489812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9B37004-28C0-236A-98DB-E742C22EB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F36929-1F2E-1F78-1D81-AC638C2BAE6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A8B7507-320A-A37D-CD5F-F3242A827522}"/>
              </a:ext>
            </a:extLst>
          </p:cNvPr>
          <p:cNvGrpSpPr/>
          <p:nvPr/>
        </p:nvGrpSpPr>
        <p:grpSpPr>
          <a:xfrm>
            <a:off x="6106602" y="4694673"/>
            <a:ext cx="1076632" cy="369332"/>
            <a:chOff x="4704120" y="2356972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E5BF3C2-1701-85CD-25AB-6ECD96F018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C270F8-6A23-3CC2-7CA3-3BE8C3DFAEA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533CA2-F06D-C1E9-18C4-5132136F590D}"/>
              </a:ext>
            </a:extLst>
          </p:cNvPr>
          <p:cNvGrpSpPr/>
          <p:nvPr/>
        </p:nvGrpSpPr>
        <p:grpSpPr>
          <a:xfrm>
            <a:off x="8075357" y="4935031"/>
            <a:ext cx="646135" cy="369332"/>
            <a:chOff x="3647644" y="4910075"/>
            <a:chExt cx="646135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EACA3B8-EC91-346B-C64B-B12C3D436FBD}"/>
                </a:ext>
              </a:extLst>
            </p:cNvPr>
            <p:cNvSpPr txBox="1"/>
            <p:nvPr/>
          </p:nvSpPr>
          <p:spPr>
            <a:xfrm>
              <a:off x="3910321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A219449-AD13-3A10-00FA-ED37F01BBD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29736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36490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B64541-05A4-7BDE-CDF3-F2A367C43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325" y="2318804"/>
            <a:ext cx="6019350" cy="30600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2 </a:t>
            </a:r>
            <a:r>
              <a:rPr lang="en-US" sz="1800" b="1" dirty="0">
                <a:solidFill>
                  <a:srgbClr val="FF0000"/>
                </a:solidFill>
              </a:rPr>
              <a:t>– If prompted, select "Yes, I trust the authors"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B37004-28C0-236A-98DB-E742C22EB67F}"/>
              </a:ext>
            </a:extLst>
          </p:cNvPr>
          <p:cNvCxnSpPr>
            <a:cxnSpLocks/>
          </p:cNvCxnSpPr>
          <p:nvPr/>
        </p:nvCxnSpPr>
        <p:spPr>
          <a:xfrm flipH="1" flipV="1">
            <a:off x="2364209" y="4389446"/>
            <a:ext cx="519763" cy="419096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4536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AA661D-9A80-8E13-184C-3FF1AD51D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31" y="2533330"/>
            <a:ext cx="7847739" cy="28894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2157488" y="1533633"/>
            <a:ext cx="48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3 </a:t>
            </a:r>
            <a:r>
              <a:rPr lang="en-US" sz="1800" b="1" dirty="0">
                <a:solidFill>
                  <a:srgbClr val="FF0000"/>
                </a:solidFill>
              </a:rPr>
              <a:t>– Click on the </a:t>
            </a:r>
            <a:r>
              <a:rPr lang="en-US" sz="1800" b="1" dirty="0"/>
              <a:t>Session 01 </a:t>
            </a:r>
            <a:r>
              <a:rPr lang="en-US" sz="1800" b="1" dirty="0">
                <a:solidFill>
                  <a:srgbClr val="FF0000"/>
                </a:solidFill>
              </a:rPr>
              <a:t>folder and then double-click on the </a:t>
            </a:r>
            <a:r>
              <a:rPr lang="en-US" sz="1800" b="1" dirty="0"/>
              <a:t>welcome.py</a:t>
            </a:r>
            <a:r>
              <a:rPr lang="en-US" sz="1800" b="1" dirty="0">
                <a:solidFill>
                  <a:srgbClr val="FF0000"/>
                </a:solidFill>
              </a:rPr>
              <a:t> file to open it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1541192" y="3715181"/>
            <a:ext cx="2585535" cy="209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6F8249-2424-51CF-ABC1-D9768DB75739}"/>
              </a:ext>
            </a:extLst>
          </p:cNvPr>
          <p:cNvSpPr/>
          <p:nvPr/>
        </p:nvSpPr>
        <p:spPr>
          <a:xfrm>
            <a:off x="1674693" y="4443289"/>
            <a:ext cx="1119511" cy="209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8D71A15-5799-C212-4D81-C69D8F828DDE}"/>
              </a:ext>
            </a:extLst>
          </p:cNvPr>
          <p:cNvCxnSpPr>
            <a:cxnSpLocks/>
            <a:stCxn id="6" idx="2"/>
            <a:endCxn id="11" idx="1"/>
          </p:cNvCxnSpPr>
          <p:nvPr/>
        </p:nvCxnSpPr>
        <p:spPr>
          <a:xfrm rot="5400000">
            <a:off x="1942739" y="3656998"/>
            <a:ext cx="623177" cy="1159267"/>
          </a:xfrm>
          <a:prstGeom prst="bentConnector4">
            <a:avLst>
              <a:gd name="adj1" fmla="val 41581"/>
              <a:gd name="adj2" fmla="val 11971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6978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95298A-941E-22FD-7D73-E743F5958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143" y="2305045"/>
            <a:ext cx="4285714" cy="1209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5176915" y="3150385"/>
            <a:ext cx="1448737" cy="265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4 </a:t>
            </a:r>
            <a:r>
              <a:rPr lang="en-US" sz="1800" b="1" dirty="0">
                <a:solidFill>
                  <a:srgbClr val="FF0000"/>
                </a:solidFill>
              </a:rPr>
              <a:t>– If necessary, in the bottom right of the VS Code window, 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click the "Select Python Interpreter" button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6528217" y="2979517"/>
            <a:ext cx="644577" cy="25154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896664B-3628-868E-F495-96E660EF8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76" y="4260521"/>
            <a:ext cx="4009524" cy="16380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61AAE65-0F64-C003-B6F3-254ED12757EF}"/>
              </a:ext>
            </a:extLst>
          </p:cNvPr>
          <p:cNvSpPr/>
          <p:nvPr/>
        </p:nvSpPr>
        <p:spPr>
          <a:xfrm>
            <a:off x="1821052" y="5664631"/>
            <a:ext cx="782664" cy="2417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42AAC8-0BED-9D28-2AA7-85FC9D7AC310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2212384" y="5079568"/>
            <a:ext cx="554063" cy="585063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3F4EBEF-CF35-4BD1-7817-5382812405CC}"/>
              </a:ext>
            </a:extLst>
          </p:cNvPr>
          <p:cNvSpPr txBox="1"/>
          <p:nvPr/>
        </p:nvSpPr>
        <p:spPr>
          <a:xfrm>
            <a:off x="4963332" y="4479403"/>
            <a:ext cx="32027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Otherwise, click on the Python Interpreter version label near the </a:t>
            </a:r>
            <a:r>
              <a:rPr lang="en-US" b="1" dirty="0"/>
              <a:t>bottom-right</a:t>
            </a:r>
            <a:r>
              <a:rPr lang="en-US" b="1" dirty="0">
                <a:solidFill>
                  <a:srgbClr val="FF0000"/>
                </a:solidFill>
              </a:rPr>
              <a:t> of the main VS Code window</a:t>
            </a:r>
          </a:p>
        </p:txBody>
      </p:sp>
    </p:spTree>
    <p:extLst>
      <p:ext uri="{BB962C8B-B14F-4D97-AF65-F5344CB8AC3E}">
        <p14:creationId xmlns:p14="http://schemas.microsoft.com/office/powerpoint/2010/main" val="15902780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AF39425-2C18-78C5-5563-E27AA7E0B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29" y="2501670"/>
            <a:ext cx="7974262" cy="18397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4385394" y="3581739"/>
            <a:ext cx="1662981" cy="2282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5 </a:t>
            </a:r>
            <a:r>
              <a:rPr lang="en-US" sz="1800" b="1" dirty="0">
                <a:solidFill>
                  <a:srgbClr val="FF0000"/>
                </a:solidFill>
              </a:rPr>
              <a:t>– Click the </a:t>
            </a:r>
            <a:r>
              <a:rPr lang="en-US" b="1" dirty="0"/>
              <a:t>Select at workspace level</a:t>
            </a:r>
            <a:r>
              <a:rPr lang="en-US" b="1" dirty="0">
                <a:solidFill>
                  <a:srgbClr val="FF0000"/>
                </a:solidFill>
              </a:rPr>
              <a:t> option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in the top center of the VS Code window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5913356" y="3365453"/>
            <a:ext cx="453453" cy="36467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967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418854"/>
            <a:ext cx="7886700" cy="29851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Set-</a:t>
            </a:r>
            <a:r>
              <a:rPr lang="en-US" sz="2000" dirty="0" err="1">
                <a:latin typeface="Consolas" panose="020B0609020204030204" pitchFamily="49" charset="0"/>
              </a:rPr>
              <a:t>ExecutionPolicy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RemoteSigned</a:t>
            </a:r>
            <a:r>
              <a:rPr lang="en-US" sz="2000" dirty="0">
                <a:latin typeface="Consolas" panose="020B0609020204030204" pitchFamily="49" charset="0"/>
              </a:rPr>
              <a:t> -Scope </a:t>
            </a:r>
            <a:r>
              <a:rPr lang="en-US" sz="2000" dirty="0" err="1">
                <a:latin typeface="Consolas" panose="020B0609020204030204" pitchFamily="49" charset="0"/>
              </a:rPr>
              <a:t>CurrentUser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update -y -n base conda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git clone </a:t>
            </a:r>
            <a:r>
              <a:rPr lang="en-US" sz="2000" dirty="0">
                <a:latin typeface="Consolas" panose="020B0609020204030204" pitchFamily="49" charset="0"/>
                <a:hlinkClick r:id="rId2"/>
              </a:rPr>
              <a:t>https://github.com/dbiersach/qis101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$HOME/qis101/installers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.\windows-install.ps1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E37884-B504-4048-8B5C-C46377D5F890}"/>
              </a:ext>
            </a:extLst>
          </p:cNvPr>
          <p:cNvSpPr txBox="1"/>
          <p:nvPr/>
        </p:nvSpPr>
        <p:spPr>
          <a:xfrm>
            <a:off x="1337872" y="1398216"/>
            <a:ext cx="6468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After Phase 1 completes, start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PowerShell session and then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execute these </a:t>
            </a:r>
            <a:r>
              <a:rPr lang="en-US" sz="1800" b="1" u="sng" dirty="0">
                <a:solidFill>
                  <a:srgbClr val="FF0000"/>
                </a:solidFill>
              </a:rPr>
              <a:t>six</a:t>
            </a:r>
            <a:r>
              <a:rPr lang="en-US" sz="1800" b="1" dirty="0">
                <a:solidFill>
                  <a:srgbClr val="FF0000"/>
                </a:solidFill>
              </a:rPr>
              <a:t> commands (one line at a time):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84B2A71-6D13-5CB2-9711-D5C25E1B46BD}"/>
              </a:ext>
            </a:extLst>
          </p:cNvPr>
          <p:cNvGrpSpPr/>
          <p:nvPr/>
        </p:nvGrpSpPr>
        <p:grpSpPr>
          <a:xfrm>
            <a:off x="2597046" y="5459784"/>
            <a:ext cx="3949908" cy="618727"/>
            <a:chOff x="2615784" y="5459784"/>
            <a:chExt cx="3949908" cy="61872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5980AF6-34AE-0244-441A-FD0BBDBACCBA}"/>
                </a:ext>
              </a:extLst>
            </p:cNvPr>
            <p:cNvSpPr txBox="1"/>
            <p:nvPr/>
          </p:nvSpPr>
          <p:spPr>
            <a:xfrm>
              <a:off x="2731958" y="5584481"/>
              <a:ext cx="37175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See the next page for a screenshot!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456BFE-4B6C-3416-A4FD-6F6C24A0FF8D}"/>
                </a:ext>
              </a:extLst>
            </p:cNvPr>
            <p:cNvSpPr/>
            <p:nvPr/>
          </p:nvSpPr>
          <p:spPr>
            <a:xfrm>
              <a:off x="2615784" y="5459784"/>
              <a:ext cx="3949908" cy="61872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F106EA1-D339-BE5B-5115-79E915B88592}"/>
              </a:ext>
            </a:extLst>
          </p:cNvPr>
          <p:cNvSpPr txBox="1"/>
          <p:nvPr/>
        </p:nvSpPr>
        <p:spPr>
          <a:xfrm>
            <a:off x="4873717" y="4427939"/>
            <a:ext cx="2332319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This step might take 30 minutes to complete!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1314B30-FDA1-0B71-FC8D-6EAEF5871F0D}"/>
              </a:ext>
            </a:extLst>
          </p:cNvPr>
          <p:cNvSpPr/>
          <p:nvPr/>
        </p:nvSpPr>
        <p:spPr>
          <a:xfrm rot="10800000">
            <a:off x="3837482" y="4660420"/>
            <a:ext cx="951875" cy="15142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0768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52C0D1-09B1-92E6-D300-61C15E761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2587059"/>
            <a:ext cx="8515350" cy="23399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3496331" y="3613408"/>
            <a:ext cx="2269039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6 </a:t>
            </a:r>
            <a:r>
              <a:rPr lang="en-US" sz="1800" b="1" dirty="0">
                <a:solidFill>
                  <a:srgbClr val="FF0000"/>
                </a:solidFill>
              </a:rPr>
              <a:t>– Select the </a:t>
            </a:r>
            <a:r>
              <a:rPr lang="en-US" sz="1800" b="1" dirty="0"/>
              <a:t>qis101</a:t>
            </a:r>
            <a:r>
              <a:rPr lang="en-US" sz="1800" b="1" dirty="0">
                <a:solidFill>
                  <a:srgbClr val="FF0000"/>
                </a:solidFill>
              </a:rPr>
              <a:t> interpreter path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from the list of virtual environments on your computer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4630850" y="3288501"/>
            <a:ext cx="453453" cy="36467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1515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19EC57-FBE7-182E-C60C-876BF66CA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2241170"/>
            <a:ext cx="8515350" cy="30436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7534846" y="2602129"/>
            <a:ext cx="262328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7 </a:t>
            </a:r>
            <a:r>
              <a:rPr lang="en-US" sz="1800" b="1" dirty="0">
                <a:solidFill>
                  <a:srgbClr val="FF0000"/>
                </a:solidFill>
              </a:rPr>
              <a:t>– Click the play button to run the Python program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H="1">
            <a:off x="6787816" y="2728932"/>
            <a:ext cx="839449" cy="816964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3492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EA7E86-6D67-D3AC-39B5-3F97F09EC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252" y="1920655"/>
            <a:ext cx="7115496" cy="45039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5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8D6C7A-81AF-B6DF-33F9-BEA55924079F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Close this window and VS Code when you are done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C2D092-63E1-0FD9-1994-F1169524E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884" y="2404118"/>
            <a:ext cx="3340231" cy="279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8047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Troubleshooting Tip #1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/>
              <a:t>If you are in a PowerShell or Terminal (bash/zsh) session, trying to run </a:t>
            </a:r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</a:rPr>
              <a:t>conda activate qis101</a:t>
            </a:r>
            <a:r>
              <a:rPr lang="en-US" sz="2000" dirty="0"/>
              <a:t> and your computer reports it cannot find 'conda'…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/>
              <a:t>Manually locate the </a:t>
            </a:r>
            <a:r>
              <a:rPr lang="en-US" sz="2000" b="1" dirty="0"/>
              <a:t>conda</a:t>
            </a:r>
            <a:r>
              <a:rPr lang="en-US" sz="2000" dirty="0"/>
              <a:t> binary/executable on your filesystem and open a terminal session in that folder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/>
              <a:t>Then type one of the following commands, based upon your platform: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For Microsoft Windows: </a:t>
            </a:r>
            <a:r>
              <a:rPr lang="en-US" sz="2000" b="1" dirty="0">
                <a:latin typeface="Consolas" panose="020B0609020204030204" pitchFamily="49" charset="0"/>
              </a:rPr>
              <a:t>conda </a:t>
            </a:r>
            <a:r>
              <a:rPr lang="en-US" sz="2000" b="1" dirty="0" err="1">
                <a:latin typeface="Consolas" panose="020B0609020204030204" pitchFamily="49" charset="0"/>
              </a:rPr>
              <a:t>init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powershell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For Apple macOS: </a:t>
            </a:r>
            <a:r>
              <a:rPr lang="en-US" sz="2000" b="1" dirty="0">
                <a:latin typeface="Consolas" panose="020B0609020204030204" pitchFamily="49" charset="0"/>
              </a:rPr>
              <a:t>conda </a:t>
            </a:r>
            <a:r>
              <a:rPr lang="en-US" sz="2000" b="1" dirty="0" err="1">
                <a:latin typeface="Consolas" panose="020B0609020204030204" pitchFamily="49" charset="0"/>
              </a:rPr>
              <a:t>init</a:t>
            </a:r>
            <a:r>
              <a:rPr lang="en-US" sz="2000" b="1" dirty="0">
                <a:latin typeface="Consolas" panose="020B0609020204030204" pitchFamily="49" charset="0"/>
              </a:rPr>
              <a:t> zsh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For Ubuntu or Chromebook Linux: </a:t>
            </a:r>
            <a:r>
              <a:rPr lang="en-US" sz="2000" b="1" dirty="0">
                <a:latin typeface="Consolas" panose="020B0609020204030204" pitchFamily="49" charset="0"/>
              </a:rPr>
              <a:t>conda </a:t>
            </a:r>
            <a:r>
              <a:rPr lang="en-US" sz="2000" b="1" dirty="0" err="1">
                <a:latin typeface="Consolas" panose="020B0609020204030204" pitchFamily="49" charset="0"/>
              </a:rPr>
              <a:t>init</a:t>
            </a:r>
            <a:r>
              <a:rPr lang="en-US" sz="2000" b="1" dirty="0">
                <a:latin typeface="Consolas" panose="020B0609020204030204" pitchFamily="49" charset="0"/>
              </a:rPr>
              <a:t> bash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The command </a:t>
            </a:r>
            <a:r>
              <a:rPr lang="en-US" sz="2000" b="1" dirty="0">
                <a:latin typeface="Consolas" panose="020B0609020204030204" pitchFamily="49" charset="0"/>
              </a:rPr>
              <a:t>conda </a:t>
            </a:r>
            <a:r>
              <a:rPr lang="en-US" sz="2000" b="1" dirty="0" err="1">
                <a:latin typeface="Consolas" panose="020B0609020204030204" pitchFamily="49" charset="0"/>
              </a:rPr>
              <a:t>init</a:t>
            </a:r>
            <a:r>
              <a:rPr lang="en-US" sz="2000" dirty="0"/>
              <a:t> will update your shell's path to include where the </a:t>
            </a:r>
            <a:r>
              <a:rPr lang="en-US" sz="2000" b="1" dirty="0"/>
              <a:t>conda</a:t>
            </a:r>
            <a:r>
              <a:rPr lang="en-US" sz="2000" dirty="0"/>
              <a:t> executable (program) can be located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257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Troubleshooting Tip #2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/>
              <a:t>If you try to open a </a:t>
            </a:r>
            <a:r>
              <a:rPr lang="en-US" sz="2000" b="1" dirty="0">
                <a:solidFill>
                  <a:srgbClr val="0070C0"/>
                </a:solidFill>
              </a:rPr>
              <a:t>Jupyter Lab Notebook </a:t>
            </a:r>
            <a:r>
              <a:rPr lang="en-US" sz="2000" dirty="0"/>
              <a:t>file (such as </a:t>
            </a:r>
            <a:r>
              <a:rPr lang="en-US" sz="2000" b="1" dirty="0" err="1"/>
              <a:t>welcome.ipynb</a:t>
            </a:r>
            <a:r>
              <a:rPr lang="en-US" sz="2000" dirty="0"/>
              <a:t>) and your default browser opens but then reports "file not found" or "access denied"…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/>
              <a:t>Open a terminal session and type these two commands: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200" dirty="0" err="1">
                <a:latin typeface="Consolas" panose="020B0609020204030204" pitchFamily="49" charset="0"/>
              </a:rPr>
              <a:t>jupyter</a:t>
            </a:r>
            <a:r>
              <a:rPr lang="en-US" sz="1200" dirty="0">
                <a:latin typeface="Consolas" panose="020B0609020204030204" pitchFamily="49" charset="0"/>
              </a:rPr>
              <a:t> lab --generate-config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200" dirty="0">
                <a:latin typeface="Consolas" panose="020B0609020204030204" pitchFamily="49" charset="0"/>
              </a:rPr>
              <a:t>echo '</a:t>
            </a:r>
            <a:r>
              <a:rPr lang="en-US" sz="1200" dirty="0" err="1">
                <a:latin typeface="Consolas" panose="020B0609020204030204" pitchFamily="49" charset="0"/>
              </a:rPr>
              <a:t>c.ServerApp.use_redirect_file</a:t>
            </a:r>
            <a:r>
              <a:rPr lang="en-US" sz="1200" dirty="0">
                <a:latin typeface="Consolas" panose="020B0609020204030204" pitchFamily="49" charset="0"/>
              </a:rPr>
              <a:t> = False' &gt;&gt; $HOME/.jupyter/jupyter_lab_config.py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endParaRPr lang="en-US" sz="2000" dirty="0"/>
          </a:p>
          <a:p>
            <a:pPr marL="0" lvl="1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/>
              <a:t>The last command above appends an option to the end of the </a:t>
            </a:r>
            <a:r>
              <a:rPr lang="en-US" sz="2000" b="1" dirty="0"/>
              <a:t>jupter_lab_config.py file </a:t>
            </a:r>
            <a:r>
              <a:rPr lang="en-US" sz="2000" dirty="0"/>
              <a:t>to ensure ensure your browser can open a notebook file following the initial page redirection requested by the local </a:t>
            </a:r>
            <a:r>
              <a:rPr lang="en-US" sz="2000" dirty="0" err="1"/>
              <a:t>Juptyer</a:t>
            </a:r>
            <a:r>
              <a:rPr lang="en-US" sz="2000" dirty="0"/>
              <a:t> web server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6040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TASK 02-01</a:t>
            </a:r>
            <a:endParaRPr lang="en-US" sz="32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2400" dirty="0"/>
              <a:t>Edit </a:t>
            </a:r>
            <a:r>
              <a:rPr lang="en-US" sz="2400" b="1" dirty="0"/>
              <a:t>hello_world.py </a:t>
            </a:r>
            <a:r>
              <a:rPr lang="en-US" sz="2400" dirty="0"/>
              <a:t>using Visual Studio Code to display your name and a witty short phrase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2400" dirty="0"/>
              <a:t>Email your TA with your updated </a:t>
            </a:r>
            <a:r>
              <a:rPr lang="en-US" sz="2400" b="1" dirty="0"/>
              <a:t>hello_world.py </a:t>
            </a:r>
            <a:r>
              <a:rPr lang="en-US" sz="2400" dirty="0"/>
              <a:t>program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6D560-828F-4A6E-950B-2AA14FE1F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71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8756A5-309D-1425-B8C7-9836E6AC3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49" y="1468580"/>
            <a:ext cx="6995503" cy="50242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9CBC0D7-BAAF-4595-8B8D-49028CBE1F6B}"/>
              </a:ext>
            </a:extLst>
          </p:cNvPr>
          <p:cNvGrpSpPr/>
          <p:nvPr/>
        </p:nvGrpSpPr>
        <p:grpSpPr>
          <a:xfrm>
            <a:off x="7601462" y="3031385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42C46B2-8FD6-4CA6-93D8-3C7FFEF8C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1A7149-589D-4637-BAF9-8D7F2A0E879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F6D957-F9EB-4F0E-A01D-65F3F9561DFB}"/>
              </a:ext>
            </a:extLst>
          </p:cNvPr>
          <p:cNvGrpSpPr/>
          <p:nvPr/>
        </p:nvGrpSpPr>
        <p:grpSpPr>
          <a:xfrm>
            <a:off x="5737746" y="3208556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8D00062-97C0-44C8-B04D-63FB902E95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3A1312-E296-453A-8DA1-728B9CEB232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08CD26-084D-421F-AE8E-07043F8EC81D}"/>
              </a:ext>
            </a:extLst>
          </p:cNvPr>
          <p:cNvGrpSpPr/>
          <p:nvPr/>
        </p:nvGrpSpPr>
        <p:grpSpPr>
          <a:xfrm>
            <a:off x="3988351" y="4248015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862952-9736-442D-833D-EAE4AD3846E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4E7ECDA-78DF-4E70-B0BB-527FE52692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54E26CC-2421-47F9-A780-1A74B45FFB4A}"/>
              </a:ext>
            </a:extLst>
          </p:cNvPr>
          <p:cNvGrpSpPr/>
          <p:nvPr/>
        </p:nvGrpSpPr>
        <p:grpSpPr>
          <a:xfrm>
            <a:off x="7076032" y="4437024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D0AE70-A7C9-4C75-A8DA-CD72B0325A2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D2B68EE-A458-4A47-9AAB-74691BDFA8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204FA8D-A16F-4417-B17C-53FECDEFA334}"/>
              </a:ext>
            </a:extLst>
          </p:cNvPr>
          <p:cNvGrpSpPr/>
          <p:nvPr/>
        </p:nvGrpSpPr>
        <p:grpSpPr>
          <a:xfrm>
            <a:off x="5529442" y="5812826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EABE596-7E3C-456D-AFA3-236E05266E9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0D11E3F-B3BF-412B-B4FE-0260A111B5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3C41C5F-6E39-4C0E-AA47-524B5EA100FF}"/>
              </a:ext>
            </a:extLst>
          </p:cNvPr>
          <p:cNvGrpSpPr/>
          <p:nvPr/>
        </p:nvGrpSpPr>
        <p:grpSpPr>
          <a:xfrm>
            <a:off x="6602561" y="5990708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8C35554-92D6-42BF-B918-C37373B2652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597579A-F785-4DEA-81E6-351996D068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BAD0387-8FD4-5867-6B63-364242B440E3}"/>
              </a:ext>
            </a:extLst>
          </p:cNvPr>
          <p:cNvSpPr txBox="1"/>
          <p:nvPr/>
        </p:nvSpPr>
        <p:spPr>
          <a:xfrm>
            <a:off x="4716320" y="2053888"/>
            <a:ext cx="2332319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Your screen might not look </a:t>
            </a:r>
            <a:r>
              <a:rPr lang="en-US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exactly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like this</a:t>
            </a:r>
          </a:p>
        </p:txBody>
      </p:sp>
    </p:spTree>
    <p:extLst>
      <p:ext uri="{BB962C8B-B14F-4D97-AF65-F5344CB8AC3E}">
        <p14:creationId xmlns:p14="http://schemas.microsoft.com/office/powerpoint/2010/main" val="956013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13968</TotalTime>
  <Words>3525</Words>
  <Application>Microsoft Office PowerPoint</Application>
  <PresentationFormat>On-screen Show (4:3)</PresentationFormat>
  <Paragraphs>464</Paragraphs>
  <Slides>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0" baseType="lpstr">
      <vt:lpstr>Arial</vt:lpstr>
      <vt:lpstr>Calibri</vt:lpstr>
      <vt:lpstr>Calibri Light</vt:lpstr>
      <vt:lpstr>Consolas</vt:lpstr>
      <vt:lpstr>Office Theme</vt:lpstr>
      <vt:lpstr>PowerPoint Presentation</vt:lpstr>
      <vt:lpstr>Preparing for the QIS101</vt:lpstr>
      <vt:lpstr>Downloading the Courseware</vt:lpstr>
      <vt:lpstr>Installing the QIS101 Courseware</vt:lpstr>
      <vt:lpstr>Microsoft Windows – Phase 1</vt:lpstr>
      <vt:lpstr>Microsoft Windows – Phase 1</vt:lpstr>
      <vt:lpstr>Microsoft Windows – Phase 1</vt:lpstr>
      <vt:lpstr>Microsoft Windows – Phase 2</vt:lpstr>
      <vt:lpstr>Microsoft Windows – Phase 2</vt:lpstr>
      <vt:lpstr>Microsoft Windows – Phase 3</vt:lpstr>
      <vt:lpstr>Microsoft Windows – Phase 4</vt:lpstr>
      <vt:lpstr>Microsoft Windows – Phase 4</vt:lpstr>
      <vt:lpstr>Microsoft Windows – Phase 4</vt:lpstr>
      <vt:lpstr>Microsoft Windows – Phase 4</vt:lpstr>
      <vt:lpstr>Microsoft Windows – Phase 5</vt:lpstr>
      <vt:lpstr>Microsoft Windows – Phase 5</vt:lpstr>
      <vt:lpstr>Microsoft Windows – Phase 5</vt:lpstr>
      <vt:lpstr>Microsoft Windows – Phase 5</vt:lpstr>
      <vt:lpstr>Microsoft Windows – Phase 5</vt:lpstr>
      <vt:lpstr>Microsoft Windows – Phase 5</vt:lpstr>
      <vt:lpstr>Microsoft Windows – Phase 5</vt:lpstr>
      <vt:lpstr>Microsoft Windows – Phase 5</vt:lpstr>
      <vt:lpstr>Microsoft Windows – Phase 5</vt:lpstr>
      <vt:lpstr>Apple macOS – Phase 1</vt:lpstr>
      <vt:lpstr>Apple macOS – Phase 1</vt:lpstr>
      <vt:lpstr>Apple macOS – Phase 1</vt:lpstr>
      <vt:lpstr>Apple macOS – Phase 1</vt:lpstr>
      <vt:lpstr>Apple macOS – Phase 1</vt:lpstr>
      <vt:lpstr>Apple macOS – Phase 2</vt:lpstr>
      <vt:lpstr>Apple macOS – Phase 2</vt:lpstr>
      <vt:lpstr>Apple macOS – Phase 3</vt:lpstr>
      <vt:lpstr>Apple macOS – Phase 4</vt:lpstr>
      <vt:lpstr>Apple macOS – Phase 4</vt:lpstr>
      <vt:lpstr>Apple macOS – Phase 4</vt:lpstr>
      <vt:lpstr>Apple macOS – Phase 4</vt:lpstr>
      <vt:lpstr>Apple macOS – Phase 5</vt:lpstr>
      <vt:lpstr>Apple macOS – Phase 5</vt:lpstr>
      <vt:lpstr>Apple macOS – Phase 5</vt:lpstr>
      <vt:lpstr>Apple macOS – Phase 5</vt:lpstr>
      <vt:lpstr>Apple macOS – Phase 5</vt:lpstr>
      <vt:lpstr>Apple macOS – Phase 5</vt:lpstr>
      <vt:lpstr>Apple macOS – Phase 5</vt:lpstr>
      <vt:lpstr>Apple macOS – Phase 5</vt:lpstr>
      <vt:lpstr>Ubuntu Linux – Phase 1</vt:lpstr>
      <vt:lpstr>Ubuntu Linux – Phase 1</vt:lpstr>
      <vt:lpstr>Ubuntu Linux – Phase 1</vt:lpstr>
      <vt:lpstr>Ubuntu Linux – Phase 1</vt:lpstr>
      <vt:lpstr>Ubuntu Linux – Phase 2</vt:lpstr>
      <vt:lpstr>Ubuntu Linux – Phase 2</vt:lpstr>
      <vt:lpstr>Ubuntu Linux – Phase 3</vt:lpstr>
      <vt:lpstr>Ubuntu Linux – Phase 4</vt:lpstr>
      <vt:lpstr>Ubuntu Linux – Phase 4</vt:lpstr>
      <vt:lpstr>Ubuntu Linux – Phase 4</vt:lpstr>
      <vt:lpstr>Ubuntu Linux – Phase 4</vt:lpstr>
      <vt:lpstr>Ubuntu Linux – Phase 5</vt:lpstr>
      <vt:lpstr>Ubuntu Linux – Phase 5</vt:lpstr>
      <vt:lpstr>Ubuntu Linux – Phase 5</vt:lpstr>
      <vt:lpstr>Ubuntu Linux – Phase 5</vt:lpstr>
      <vt:lpstr>Ubuntu Linux – Phase 5</vt:lpstr>
      <vt:lpstr>Ubuntu Linux – Phase 5</vt:lpstr>
      <vt:lpstr>Ubuntu Linux – Phase 5</vt:lpstr>
      <vt:lpstr>Ubuntu Linux – Phase 5</vt:lpstr>
      <vt:lpstr>Google Chromebook Linux – Phase 1</vt:lpstr>
      <vt:lpstr>Google Chromebook Linux – Phase 1</vt:lpstr>
      <vt:lpstr>Google Chromebook Linux – Phase 1</vt:lpstr>
      <vt:lpstr>Google Chromebook Linux – Phase 1</vt:lpstr>
      <vt:lpstr>Google Chromebook Linux – Phase 1</vt:lpstr>
      <vt:lpstr>Google Chromebook Linux – Phase 2</vt:lpstr>
      <vt:lpstr>Google Chromebook Linux – Phase 2</vt:lpstr>
      <vt:lpstr>Google Chromebook Linux – Phase 3</vt:lpstr>
      <vt:lpstr>Google Chromebook Linux – Phase 4</vt:lpstr>
      <vt:lpstr>Google Chromebook Linux – Phase 4</vt:lpstr>
      <vt:lpstr>Google Chromebook Linux – Phase 4</vt:lpstr>
      <vt:lpstr>Google Chromebook Linux – Phase 4</vt:lpstr>
      <vt:lpstr>Google Chromebook Linux – Phase 5</vt:lpstr>
      <vt:lpstr>Google Chromebook Linux – Phase 5</vt:lpstr>
      <vt:lpstr>Google Chromebook Linux – Phase 5</vt:lpstr>
      <vt:lpstr>Google Chromebook Linux – Phase 5</vt:lpstr>
      <vt:lpstr>Google Chromebook Linux – Phase 5</vt:lpstr>
      <vt:lpstr>Google Chromebook Linux – Phase 5</vt:lpstr>
      <vt:lpstr>Google Chromebook Linux – Phase 5</vt:lpstr>
      <vt:lpstr>Google Chromebook Linux – Phase 5</vt:lpstr>
      <vt:lpstr>Troubleshooting Tip #1</vt:lpstr>
      <vt:lpstr>Troubleshooting Tip #2</vt:lpstr>
      <vt:lpstr>TASK 02-01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1036</cp:revision>
  <cp:lastPrinted>2021-12-30T01:45:44Z</cp:lastPrinted>
  <dcterms:created xsi:type="dcterms:W3CDTF">2014-09-21T17:58:26Z</dcterms:created>
  <dcterms:modified xsi:type="dcterms:W3CDTF">2022-06-01T04:29:33Z</dcterms:modified>
</cp:coreProperties>
</file>